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/>
    <p:restoredTop sz="94659"/>
  </p:normalViewPr>
  <p:slideViewPr>
    <p:cSldViewPr snapToGrid="0" snapToObjects="1">
      <p:cViewPr varScale="1">
        <p:scale>
          <a:sx n="54" d="100"/>
          <a:sy n="54" d="100"/>
        </p:scale>
        <p:origin x="25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35202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BIG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38833" y="5269953"/>
            <a:ext cx="15706336" cy="2243620"/>
          </a:xfrm>
          <a:prstGeom prst="rect">
            <a:avLst/>
          </a:prstGeom>
        </p:spPr>
        <p:txBody>
          <a:bodyPr lIns="215999" tIns="215999" rIns="215999" bIns="215999" anchor="t"/>
          <a:lstStyle>
            <a:lvl1pPr defTabSz="1828800">
              <a:lnSpc>
                <a:spcPct val="90000"/>
              </a:lnSpc>
              <a:defRPr sz="12000" b="1" spc="-24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2613551" y="7513571"/>
            <a:ext cx="19156897" cy="676277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marL="838200" indent="-3810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2pPr>
            <a:lvl3pPr marL="1371600" indent="-4572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3pPr>
            <a:lvl4pPr marL="1879600" indent="-5080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4pPr>
            <a:lvl5pPr marL="2336800" indent="-5080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itle + Subtitle BIG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4053840" y="1338689"/>
            <a:ext cx="16276320" cy="2737363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6400" b="1" spc="-22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4053840" y="816688"/>
            <a:ext cx="16276320" cy="676277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28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marL="723900" indent="-2667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28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2pPr>
            <a:lvl3pPr marL="1234439" indent="-320039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28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3pPr>
            <a:lvl4pPr marL="1727200" indent="-3556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28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4pPr>
            <a:lvl5pPr marL="2184400" indent="-3556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28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itle + Subtitle BIG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4053840" y="1338689"/>
            <a:ext cx="16276320" cy="2737363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6400" b="1" spc="-22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4053840" y="816688"/>
            <a:ext cx="16276320" cy="676277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28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marL="723900" indent="-2667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28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2pPr>
            <a:lvl3pPr marL="1234439" indent="-320039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28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3pPr>
            <a:lvl4pPr marL="1727200" indent="-3556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28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4pPr>
            <a:lvl5pPr marL="2184400" indent="-3556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28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46" name="Group 146"/>
          <p:cNvGrpSpPr/>
          <p:nvPr/>
        </p:nvGrpSpPr>
        <p:grpSpPr>
          <a:xfrm>
            <a:off x="20803316" y="946214"/>
            <a:ext cx="2716024" cy="714393"/>
            <a:chOff x="0" y="0"/>
            <a:chExt cx="2716023" cy="714391"/>
          </a:xfrm>
        </p:grpSpPr>
        <p:grpSp>
          <p:nvGrpSpPr>
            <p:cNvPr id="143" name="Group 143"/>
            <p:cNvGrpSpPr/>
            <p:nvPr/>
          </p:nvGrpSpPr>
          <p:grpSpPr>
            <a:xfrm>
              <a:off x="0" y="28287"/>
              <a:ext cx="1880875" cy="657817"/>
              <a:chOff x="0" y="0"/>
              <a:chExt cx="1880874" cy="657815"/>
            </a:xfrm>
          </p:grpSpPr>
          <p:sp>
            <p:nvSpPr>
              <p:cNvPr id="138" name="Shape 138"/>
              <p:cNvSpPr/>
              <p:nvPr/>
            </p:nvSpPr>
            <p:spPr>
              <a:xfrm>
                <a:off x="-1" y="-1"/>
                <a:ext cx="708758" cy="657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501"/>
                    </a:moveTo>
                    <a:cubicBezTo>
                      <a:pt x="19928" y="15790"/>
                      <a:pt x="18489" y="17114"/>
                      <a:pt x="15601" y="16521"/>
                    </a:cubicBezTo>
                    <a:cubicBezTo>
                      <a:pt x="13706" y="21600"/>
                      <a:pt x="13706" y="21600"/>
                      <a:pt x="13706" y="21600"/>
                    </a:cubicBezTo>
                    <a:cubicBezTo>
                      <a:pt x="10876" y="19621"/>
                      <a:pt x="10876" y="19621"/>
                      <a:pt x="10876" y="19621"/>
                    </a:cubicBezTo>
                    <a:cubicBezTo>
                      <a:pt x="12466" y="15312"/>
                      <a:pt x="12466" y="15312"/>
                      <a:pt x="12466" y="15312"/>
                    </a:cubicBezTo>
                    <a:cubicBezTo>
                      <a:pt x="11683" y="14896"/>
                      <a:pt x="11016" y="14480"/>
                      <a:pt x="10128" y="14001"/>
                    </a:cubicBezTo>
                    <a:cubicBezTo>
                      <a:pt x="9052" y="16093"/>
                      <a:pt x="7485" y="18122"/>
                      <a:pt x="4467" y="18122"/>
                    </a:cubicBezTo>
                    <a:cubicBezTo>
                      <a:pt x="1637" y="18122"/>
                      <a:pt x="0" y="16156"/>
                      <a:pt x="0" y="13888"/>
                    </a:cubicBezTo>
                    <a:cubicBezTo>
                      <a:pt x="0" y="11632"/>
                      <a:pt x="1579" y="9187"/>
                      <a:pt x="4912" y="9187"/>
                    </a:cubicBezTo>
                    <a:cubicBezTo>
                      <a:pt x="6023" y="9187"/>
                      <a:pt x="7134" y="9477"/>
                      <a:pt x="8186" y="9867"/>
                    </a:cubicBezTo>
                    <a:cubicBezTo>
                      <a:pt x="10245" y="4348"/>
                      <a:pt x="10245" y="4348"/>
                      <a:pt x="10245" y="4348"/>
                    </a:cubicBezTo>
                    <a:cubicBezTo>
                      <a:pt x="8385" y="4133"/>
                      <a:pt x="7192" y="3440"/>
                      <a:pt x="5742" y="3440"/>
                    </a:cubicBezTo>
                    <a:cubicBezTo>
                      <a:pt x="4105" y="3440"/>
                      <a:pt x="3801" y="4310"/>
                      <a:pt x="3801" y="4814"/>
                    </a:cubicBezTo>
                    <a:cubicBezTo>
                      <a:pt x="3801" y="5532"/>
                      <a:pt x="4327" y="5797"/>
                      <a:pt x="4912" y="5797"/>
                    </a:cubicBezTo>
                    <a:cubicBezTo>
                      <a:pt x="5801" y="5797"/>
                      <a:pt x="6350" y="5179"/>
                      <a:pt x="6350" y="5179"/>
                    </a:cubicBezTo>
                    <a:cubicBezTo>
                      <a:pt x="7777" y="7511"/>
                      <a:pt x="7777" y="7511"/>
                      <a:pt x="7777" y="7511"/>
                    </a:cubicBezTo>
                    <a:cubicBezTo>
                      <a:pt x="7777" y="7511"/>
                      <a:pt x="6607" y="8758"/>
                      <a:pt x="4748" y="8758"/>
                    </a:cubicBezTo>
                    <a:cubicBezTo>
                      <a:pt x="2830" y="8758"/>
                      <a:pt x="912" y="7473"/>
                      <a:pt x="912" y="4814"/>
                    </a:cubicBezTo>
                    <a:cubicBezTo>
                      <a:pt x="912" y="2785"/>
                      <a:pt x="2058" y="328"/>
                      <a:pt x="5461" y="328"/>
                    </a:cubicBezTo>
                    <a:cubicBezTo>
                      <a:pt x="7800" y="328"/>
                      <a:pt x="9859" y="1500"/>
                      <a:pt x="11823" y="1411"/>
                    </a:cubicBezTo>
                    <a:cubicBezTo>
                      <a:pt x="12572" y="605"/>
                      <a:pt x="13601" y="0"/>
                      <a:pt x="14876" y="0"/>
                    </a:cubicBezTo>
                    <a:cubicBezTo>
                      <a:pt x="15542" y="2029"/>
                      <a:pt x="15542" y="2029"/>
                      <a:pt x="15542" y="2029"/>
                    </a:cubicBezTo>
                    <a:cubicBezTo>
                      <a:pt x="15542" y="2029"/>
                      <a:pt x="14490" y="2571"/>
                      <a:pt x="13940" y="4007"/>
                    </a:cubicBezTo>
                    <a:cubicBezTo>
                      <a:pt x="11192" y="11392"/>
                      <a:pt x="11192" y="11392"/>
                      <a:pt x="11192" y="11392"/>
                    </a:cubicBezTo>
                    <a:cubicBezTo>
                      <a:pt x="11987" y="11871"/>
                      <a:pt x="12689" y="12262"/>
                      <a:pt x="13437" y="12741"/>
                    </a:cubicBezTo>
                    <a:cubicBezTo>
                      <a:pt x="17519" y="1865"/>
                      <a:pt x="17519" y="1865"/>
                      <a:pt x="17519" y="1865"/>
                    </a:cubicBezTo>
                    <a:cubicBezTo>
                      <a:pt x="21121" y="1865"/>
                      <a:pt x="21121" y="1865"/>
                      <a:pt x="21121" y="1865"/>
                    </a:cubicBezTo>
                    <a:cubicBezTo>
                      <a:pt x="16548" y="14001"/>
                      <a:pt x="16548" y="14001"/>
                      <a:pt x="16548" y="14001"/>
                    </a:cubicBezTo>
                    <a:cubicBezTo>
                      <a:pt x="17542" y="14001"/>
                      <a:pt x="18548" y="14455"/>
                      <a:pt x="20395" y="11556"/>
                    </a:cubicBezTo>
                    <a:cubicBezTo>
                      <a:pt x="20852" y="11607"/>
                      <a:pt x="21425" y="12060"/>
                      <a:pt x="21600" y="12501"/>
                    </a:cubicBezTo>
                    <a:close/>
                    <a:moveTo>
                      <a:pt x="7110" y="12602"/>
                    </a:moveTo>
                    <a:cubicBezTo>
                      <a:pt x="6362" y="12350"/>
                      <a:pt x="5625" y="12199"/>
                      <a:pt x="5017" y="12199"/>
                    </a:cubicBezTo>
                    <a:cubicBezTo>
                      <a:pt x="3579" y="12199"/>
                      <a:pt x="3029" y="13043"/>
                      <a:pt x="3029" y="13761"/>
                    </a:cubicBezTo>
                    <a:cubicBezTo>
                      <a:pt x="3029" y="14505"/>
                      <a:pt x="3719" y="14984"/>
                      <a:pt x="4526" y="14984"/>
                    </a:cubicBezTo>
                    <a:cubicBezTo>
                      <a:pt x="5192" y="14984"/>
                      <a:pt x="6268" y="14543"/>
                      <a:pt x="7110" y="12602"/>
                    </a:cubicBezTo>
                    <a:close/>
                  </a:path>
                </a:pathLst>
              </a:custGeom>
              <a:solidFill>
                <a:srgbClr val="272B3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34394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655857" y="185883"/>
                <a:ext cx="409972" cy="360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661"/>
                    </a:moveTo>
                    <a:cubicBezTo>
                      <a:pt x="19234" y="16412"/>
                      <a:pt x="14865" y="21600"/>
                      <a:pt x="7787" y="21600"/>
                    </a:cubicBezTo>
                    <a:cubicBezTo>
                      <a:pt x="2528" y="21600"/>
                      <a:pt x="0" y="18685"/>
                      <a:pt x="0" y="14232"/>
                    </a:cubicBezTo>
                    <a:cubicBezTo>
                      <a:pt x="0" y="9113"/>
                      <a:pt x="3317" y="0"/>
                      <a:pt x="11366" y="0"/>
                    </a:cubicBezTo>
                    <a:cubicBezTo>
                      <a:pt x="15492" y="0"/>
                      <a:pt x="19355" y="2777"/>
                      <a:pt x="17049" y="8791"/>
                    </a:cubicBezTo>
                    <a:cubicBezTo>
                      <a:pt x="15735" y="12166"/>
                      <a:pt x="12964" y="14897"/>
                      <a:pt x="5865" y="13841"/>
                    </a:cubicBezTo>
                    <a:cubicBezTo>
                      <a:pt x="5865" y="13841"/>
                      <a:pt x="5178" y="17285"/>
                      <a:pt x="9607" y="17285"/>
                    </a:cubicBezTo>
                    <a:cubicBezTo>
                      <a:pt x="13247" y="17285"/>
                      <a:pt x="17049" y="14943"/>
                      <a:pt x="19497" y="9939"/>
                    </a:cubicBezTo>
                    <a:cubicBezTo>
                      <a:pt x="20306" y="10031"/>
                      <a:pt x="21276" y="10857"/>
                      <a:pt x="21600" y="11661"/>
                    </a:cubicBezTo>
                    <a:close/>
                    <a:moveTo>
                      <a:pt x="6917" y="10031"/>
                    </a:moveTo>
                    <a:cubicBezTo>
                      <a:pt x="10072" y="10628"/>
                      <a:pt x="11043" y="9113"/>
                      <a:pt x="11670" y="7322"/>
                    </a:cubicBezTo>
                    <a:cubicBezTo>
                      <a:pt x="11912" y="6611"/>
                      <a:pt x="12236" y="5555"/>
                      <a:pt x="11043" y="5555"/>
                    </a:cubicBezTo>
                    <a:cubicBezTo>
                      <a:pt x="8636" y="5555"/>
                      <a:pt x="6917" y="10031"/>
                      <a:pt x="6917" y="10031"/>
                    </a:cubicBezTo>
                    <a:close/>
                  </a:path>
                </a:pathLst>
              </a:custGeom>
              <a:solidFill>
                <a:srgbClr val="272B3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34394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995237" y="62940"/>
                <a:ext cx="278028" cy="483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17" h="21600" extrusionOk="0">
                    <a:moveTo>
                      <a:pt x="19617" y="14183"/>
                    </a:moveTo>
                    <a:cubicBezTo>
                      <a:pt x="16098" y="18123"/>
                      <a:pt x="11199" y="21600"/>
                      <a:pt x="5623" y="21600"/>
                    </a:cubicBezTo>
                    <a:cubicBezTo>
                      <a:pt x="1238" y="21600"/>
                      <a:pt x="-1983" y="19305"/>
                      <a:pt x="1428" y="13943"/>
                    </a:cubicBezTo>
                    <a:cubicBezTo>
                      <a:pt x="10306" y="0"/>
                      <a:pt x="10306" y="0"/>
                      <a:pt x="10306" y="0"/>
                    </a:cubicBezTo>
                    <a:cubicBezTo>
                      <a:pt x="18588" y="0"/>
                      <a:pt x="18588" y="0"/>
                      <a:pt x="18588" y="0"/>
                    </a:cubicBezTo>
                    <a:cubicBezTo>
                      <a:pt x="9277" y="14628"/>
                      <a:pt x="9277" y="14628"/>
                      <a:pt x="9277" y="14628"/>
                    </a:cubicBezTo>
                    <a:cubicBezTo>
                      <a:pt x="7139" y="18020"/>
                      <a:pt x="7924" y="18380"/>
                      <a:pt x="8682" y="18380"/>
                    </a:cubicBezTo>
                    <a:cubicBezTo>
                      <a:pt x="10387" y="18380"/>
                      <a:pt x="13446" y="16633"/>
                      <a:pt x="16802" y="12898"/>
                    </a:cubicBezTo>
                    <a:cubicBezTo>
                      <a:pt x="17885" y="12967"/>
                      <a:pt x="19184" y="13584"/>
                      <a:pt x="19617" y="14183"/>
                    </a:cubicBezTo>
                    <a:close/>
                  </a:path>
                </a:pathLst>
              </a:custGeom>
              <a:solidFill>
                <a:srgbClr val="272B3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34394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1" name="Shape 141"/>
              <p:cNvSpPr/>
              <p:nvPr/>
            </p:nvSpPr>
            <p:spPr>
              <a:xfrm>
                <a:off x="1202652" y="62940"/>
                <a:ext cx="278292" cy="483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4" h="21600" extrusionOk="0">
                    <a:moveTo>
                      <a:pt x="19604" y="14183"/>
                    </a:moveTo>
                    <a:cubicBezTo>
                      <a:pt x="16090" y="18123"/>
                      <a:pt x="11196" y="21600"/>
                      <a:pt x="5628" y="21600"/>
                    </a:cubicBezTo>
                    <a:cubicBezTo>
                      <a:pt x="1248" y="21600"/>
                      <a:pt x="-1996" y="19305"/>
                      <a:pt x="1437" y="13943"/>
                    </a:cubicBezTo>
                    <a:cubicBezTo>
                      <a:pt x="10304" y="0"/>
                      <a:pt x="10304" y="0"/>
                      <a:pt x="10304" y="0"/>
                    </a:cubicBezTo>
                    <a:cubicBezTo>
                      <a:pt x="18577" y="0"/>
                      <a:pt x="18577" y="0"/>
                      <a:pt x="18577" y="0"/>
                    </a:cubicBezTo>
                    <a:cubicBezTo>
                      <a:pt x="9277" y="14628"/>
                      <a:pt x="9277" y="14628"/>
                      <a:pt x="9277" y="14628"/>
                    </a:cubicBezTo>
                    <a:cubicBezTo>
                      <a:pt x="7114" y="18020"/>
                      <a:pt x="7925" y="18380"/>
                      <a:pt x="8655" y="18380"/>
                    </a:cubicBezTo>
                    <a:cubicBezTo>
                      <a:pt x="10385" y="18380"/>
                      <a:pt x="13440" y="16633"/>
                      <a:pt x="16792" y="12898"/>
                    </a:cubicBezTo>
                    <a:cubicBezTo>
                      <a:pt x="17874" y="12967"/>
                      <a:pt x="19171" y="13584"/>
                      <a:pt x="19604" y="14183"/>
                    </a:cubicBezTo>
                    <a:close/>
                  </a:path>
                </a:pathLst>
              </a:custGeom>
              <a:solidFill>
                <a:srgbClr val="272B3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34394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2" name="Shape 142"/>
              <p:cNvSpPr/>
              <p:nvPr/>
            </p:nvSpPr>
            <p:spPr>
              <a:xfrm>
                <a:off x="1431962" y="185883"/>
                <a:ext cx="448913" cy="360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661"/>
                    </a:moveTo>
                    <a:cubicBezTo>
                      <a:pt x="19938" y="15196"/>
                      <a:pt x="17003" y="17881"/>
                      <a:pt x="13754" y="17813"/>
                    </a:cubicBezTo>
                    <a:cubicBezTo>
                      <a:pt x="12092" y="20016"/>
                      <a:pt x="9766" y="21600"/>
                      <a:pt x="6757" y="21600"/>
                    </a:cubicBezTo>
                    <a:cubicBezTo>
                      <a:pt x="2289" y="21600"/>
                      <a:pt x="0" y="18157"/>
                      <a:pt x="0" y="13428"/>
                    </a:cubicBezTo>
                    <a:cubicBezTo>
                      <a:pt x="0" y="8034"/>
                      <a:pt x="3065" y="0"/>
                      <a:pt x="10172" y="0"/>
                    </a:cubicBezTo>
                    <a:cubicBezTo>
                      <a:pt x="14511" y="0"/>
                      <a:pt x="16782" y="3122"/>
                      <a:pt x="16782" y="7965"/>
                    </a:cubicBezTo>
                    <a:cubicBezTo>
                      <a:pt x="16782" y="10031"/>
                      <a:pt x="16394" y="12326"/>
                      <a:pt x="15563" y="14507"/>
                    </a:cubicBezTo>
                    <a:cubicBezTo>
                      <a:pt x="17095" y="13956"/>
                      <a:pt x="18535" y="12418"/>
                      <a:pt x="19680" y="9939"/>
                    </a:cubicBezTo>
                    <a:cubicBezTo>
                      <a:pt x="20418" y="10031"/>
                      <a:pt x="21305" y="10857"/>
                      <a:pt x="21600" y="11661"/>
                    </a:cubicBezTo>
                    <a:close/>
                    <a:moveTo>
                      <a:pt x="8677" y="15471"/>
                    </a:moveTo>
                    <a:cubicBezTo>
                      <a:pt x="8234" y="14828"/>
                      <a:pt x="7975" y="14025"/>
                      <a:pt x="7975" y="13084"/>
                    </a:cubicBezTo>
                    <a:cubicBezTo>
                      <a:pt x="7975" y="11225"/>
                      <a:pt x="9120" y="9641"/>
                      <a:pt x="10837" y="9664"/>
                    </a:cubicBezTo>
                    <a:cubicBezTo>
                      <a:pt x="11169" y="8447"/>
                      <a:pt x="11317" y="7322"/>
                      <a:pt x="11317" y="6542"/>
                    </a:cubicBezTo>
                    <a:cubicBezTo>
                      <a:pt x="11317" y="5119"/>
                      <a:pt x="10745" y="4545"/>
                      <a:pt x="10117" y="4545"/>
                    </a:cubicBezTo>
                    <a:cubicBezTo>
                      <a:pt x="7680" y="4545"/>
                      <a:pt x="5446" y="12372"/>
                      <a:pt x="5446" y="15035"/>
                    </a:cubicBezTo>
                    <a:cubicBezTo>
                      <a:pt x="5446" y="16252"/>
                      <a:pt x="5926" y="17055"/>
                      <a:pt x="6665" y="17055"/>
                    </a:cubicBezTo>
                    <a:cubicBezTo>
                      <a:pt x="7366" y="17055"/>
                      <a:pt x="8068" y="16412"/>
                      <a:pt x="8677" y="15471"/>
                    </a:cubicBezTo>
                    <a:close/>
                  </a:path>
                </a:pathLst>
              </a:custGeom>
              <a:solidFill>
                <a:srgbClr val="272B3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34394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44" name="Shape 144"/>
            <p:cNvSpPr/>
            <p:nvPr/>
          </p:nvSpPr>
          <p:spPr>
            <a:xfrm>
              <a:off x="2001631" y="0"/>
              <a:ext cx="714393" cy="714393"/>
            </a:xfrm>
            <a:prstGeom prst="ellipse">
              <a:avLst/>
            </a:prstGeom>
            <a:solidFill>
              <a:srgbClr val="90A4AE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90000"/>
                </a:lnSpc>
                <a:defRPr sz="3600" b="1" i="1">
                  <a:solidFill>
                    <a:srgbClr val="FFFFFF"/>
                  </a:solidFill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2196401" y="165121"/>
              <a:ext cx="324850" cy="362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32" y="17387"/>
                    <a:pt x="1032" y="17387"/>
                    <a:pt x="1032" y="17387"/>
                  </a:cubicBezTo>
                  <a:cubicBezTo>
                    <a:pt x="11079" y="12287"/>
                    <a:pt x="16298" y="9442"/>
                    <a:pt x="16298" y="6467"/>
                  </a:cubicBezTo>
                  <a:cubicBezTo>
                    <a:pt x="16298" y="4915"/>
                    <a:pt x="14503" y="3991"/>
                    <a:pt x="12007" y="3991"/>
                  </a:cubicBezTo>
                  <a:cubicBezTo>
                    <a:pt x="9407" y="3991"/>
                    <a:pt x="7489" y="4841"/>
                    <a:pt x="6086" y="5894"/>
                  </a:cubicBezTo>
                  <a:cubicBezTo>
                    <a:pt x="3961" y="2642"/>
                    <a:pt x="3961" y="2642"/>
                    <a:pt x="3961" y="2642"/>
                  </a:cubicBezTo>
                  <a:cubicBezTo>
                    <a:pt x="6065" y="979"/>
                    <a:pt x="9263" y="0"/>
                    <a:pt x="12399" y="0"/>
                  </a:cubicBezTo>
                  <a:cubicBezTo>
                    <a:pt x="17247" y="0"/>
                    <a:pt x="21600" y="2125"/>
                    <a:pt x="21600" y="6190"/>
                  </a:cubicBezTo>
                  <a:cubicBezTo>
                    <a:pt x="21600" y="10366"/>
                    <a:pt x="16690" y="14006"/>
                    <a:pt x="9160" y="17609"/>
                  </a:cubicBezTo>
                  <a:cubicBezTo>
                    <a:pt x="18856" y="17609"/>
                    <a:pt x="18856" y="17609"/>
                    <a:pt x="18856" y="17609"/>
                  </a:cubicBezTo>
                  <a:cubicBezTo>
                    <a:pt x="17887" y="21600"/>
                    <a:pt x="17887" y="21600"/>
                    <a:pt x="17887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Big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1563310" y="3017758"/>
            <a:ext cx="9409490" cy="3019216"/>
          </a:xfrm>
          <a:prstGeom prst="rect">
            <a:avLst/>
          </a:prstGeom>
        </p:spPr>
        <p:txBody>
          <a:bodyPr lIns="0" tIns="0" rIns="0" bIns="0" anchor="t"/>
          <a:lstStyle>
            <a:lvl1pPr algn="l" defTabSz="1828800">
              <a:lnSpc>
                <a:spcPct val="90000"/>
              </a:lnSpc>
              <a:defRPr sz="8800" b="1" spc="-24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1563310" y="5878574"/>
            <a:ext cx="9409490" cy="6762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marL="838200" indent="-381000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2pPr>
            <a:lvl3pPr marL="1371600" indent="-457200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3pPr>
            <a:lvl4pPr marL="1879600" indent="-508000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4pPr>
            <a:lvl5pPr marL="2336800" indent="-508000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BIG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4338833" y="5269953"/>
            <a:ext cx="15706336" cy="2243620"/>
          </a:xfrm>
          <a:prstGeom prst="rect">
            <a:avLst/>
          </a:prstGeom>
        </p:spPr>
        <p:txBody>
          <a:bodyPr lIns="215999" tIns="215999" rIns="215999" bIns="215999" anchor="t"/>
          <a:lstStyle>
            <a:lvl1pPr defTabSz="1828800">
              <a:lnSpc>
                <a:spcPct val="90000"/>
              </a:lnSpc>
              <a:defRPr sz="12000" b="1" spc="-24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2613551" y="7513571"/>
            <a:ext cx="19156897" cy="676277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marL="838200" indent="-3810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2pPr>
            <a:lvl3pPr marL="1371600" indent="-4572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3pPr>
            <a:lvl4pPr marL="1879600" indent="-5080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4pPr>
            <a:lvl5pPr marL="2336800" indent="-5080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solidFill>
                  <a:srgbClr val="34394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73" name="Group 173"/>
          <p:cNvGrpSpPr/>
          <p:nvPr/>
        </p:nvGrpSpPr>
        <p:grpSpPr>
          <a:xfrm>
            <a:off x="20803316" y="946214"/>
            <a:ext cx="2716024" cy="714393"/>
            <a:chOff x="0" y="0"/>
            <a:chExt cx="2716023" cy="714391"/>
          </a:xfrm>
        </p:grpSpPr>
        <p:grpSp>
          <p:nvGrpSpPr>
            <p:cNvPr id="170" name="Group 170"/>
            <p:cNvGrpSpPr/>
            <p:nvPr/>
          </p:nvGrpSpPr>
          <p:grpSpPr>
            <a:xfrm>
              <a:off x="0" y="28287"/>
              <a:ext cx="1880875" cy="657817"/>
              <a:chOff x="0" y="0"/>
              <a:chExt cx="1880874" cy="657815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-1" y="-1"/>
                <a:ext cx="708758" cy="657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501"/>
                    </a:moveTo>
                    <a:cubicBezTo>
                      <a:pt x="19928" y="15790"/>
                      <a:pt x="18489" y="17114"/>
                      <a:pt x="15601" y="16521"/>
                    </a:cubicBezTo>
                    <a:cubicBezTo>
                      <a:pt x="13706" y="21600"/>
                      <a:pt x="13706" y="21600"/>
                      <a:pt x="13706" y="21600"/>
                    </a:cubicBezTo>
                    <a:cubicBezTo>
                      <a:pt x="10876" y="19621"/>
                      <a:pt x="10876" y="19621"/>
                      <a:pt x="10876" y="19621"/>
                    </a:cubicBezTo>
                    <a:cubicBezTo>
                      <a:pt x="12466" y="15312"/>
                      <a:pt x="12466" y="15312"/>
                      <a:pt x="12466" y="15312"/>
                    </a:cubicBezTo>
                    <a:cubicBezTo>
                      <a:pt x="11683" y="14896"/>
                      <a:pt x="11016" y="14480"/>
                      <a:pt x="10128" y="14001"/>
                    </a:cubicBezTo>
                    <a:cubicBezTo>
                      <a:pt x="9052" y="16093"/>
                      <a:pt x="7485" y="18122"/>
                      <a:pt x="4467" y="18122"/>
                    </a:cubicBezTo>
                    <a:cubicBezTo>
                      <a:pt x="1637" y="18122"/>
                      <a:pt x="0" y="16156"/>
                      <a:pt x="0" y="13888"/>
                    </a:cubicBezTo>
                    <a:cubicBezTo>
                      <a:pt x="0" y="11632"/>
                      <a:pt x="1579" y="9187"/>
                      <a:pt x="4912" y="9187"/>
                    </a:cubicBezTo>
                    <a:cubicBezTo>
                      <a:pt x="6023" y="9187"/>
                      <a:pt x="7134" y="9477"/>
                      <a:pt x="8186" y="9867"/>
                    </a:cubicBezTo>
                    <a:cubicBezTo>
                      <a:pt x="10245" y="4348"/>
                      <a:pt x="10245" y="4348"/>
                      <a:pt x="10245" y="4348"/>
                    </a:cubicBezTo>
                    <a:cubicBezTo>
                      <a:pt x="8385" y="4133"/>
                      <a:pt x="7192" y="3440"/>
                      <a:pt x="5742" y="3440"/>
                    </a:cubicBezTo>
                    <a:cubicBezTo>
                      <a:pt x="4105" y="3440"/>
                      <a:pt x="3801" y="4310"/>
                      <a:pt x="3801" y="4814"/>
                    </a:cubicBezTo>
                    <a:cubicBezTo>
                      <a:pt x="3801" y="5532"/>
                      <a:pt x="4327" y="5797"/>
                      <a:pt x="4912" y="5797"/>
                    </a:cubicBezTo>
                    <a:cubicBezTo>
                      <a:pt x="5801" y="5797"/>
                      <a:pt x="6350" y="5179"/>
                      <a:pt x="6350" y="5179"/>
                    </a:cubicBezTo>
                    <a:cubicBezTo>
                      <a:pt x="7777" y="7511"/>
                      <a:pt x="7777" y="7511"/>
                      <a:pt x="7777" y="7511"/>
                    </a:cubicBezTo>
                    <a:cubicBezTo>
                      <a:pt x="7777" y="7511"/>
                      <a:pt x="6607" y="8758"/>
                      <a:pt x="4748" y="8758"/>
                    </a:cubicBezTo>
                    <a:cubicBezTo>
                      <a:pt x="2830" y="8758"/>
                      <a:pt x="912" y="7473"/>
                      <a:pt x="912" y="4814"/>
                    </a:cubicBezTo>
                    <a:cubicBezTo>
                      <a:pt x="912" y="2785"/>
                      <a:pt x="2058" y="328"/>
                      <a:pt x="5461" y="328"/>
                    </a:cubicBezTo>
                    <a:cubicBezTo>
                      <a:pt x="7800" y="328"/>
                      <a:pt x="9859" y="1500"/>
                      <a:pt x="11823" y="1411"/>
                    </a:cubicBezTo>
                    <a:cubicBezTo>
                      <a:pt x="12572" y="605"/>
                      <a:pt x="13601" y="0"/>
                      <a:pt x="14876" y="0"/>
                    </a:cubicBezTo>
                    <a:cubicBezTo>
                      <a:pt x="15542" y="2029"/>
                      <a:pt x="15542" y="2029"/>
                      <a:pt x="15542" y="2029"/>
                    </a:cubicBezTo>
                    <a:cubicBezTo>
                      <a:pt x="15542" y="2029"/>
                      <a:pt x="14490" y="2571"/>
                      <a:pt x="13940" y="4007"/>
                    </a:cubicBezTo>
                    <a:cubicBezTo>
                      <a:pt x="11192" y="11392"/>
                      <a:pt x="11192" y="11392"/>
                      <a:pt x="11192" y="11392"/>
                    </a:cubicBezTo>
                    <a:cubicBezTo>
                      <a:pt x="11987" y="11871"/>
                      <a:pt x="12689" y="12262"/>
                      <a:pt x="13437" y="12741"/>
                    </a:cubicBezTo>
                    <a:cubicBezTo>
                      <a:pt x="17519" y="1865"/>
                      <a:pt x="17519" y="1865"/>
                      <a:pt x="17519" y="1865"/>
                    </a:cubicBezTo>
                    <a:cubicBezTo>
                      <a:pt x="21121" y="1865"/>
                      <a:pt x="21121" y="1865"/>
                      <a:pt x="21121" y="1865"/>
                    </a:cubicBezTo>
                    <a:cubicBezTo>
                      <a:pt x="16548" y="14001"/>
                      <a:pt x="16548" y="14001"/>
                      <a:pt x="16548" y="14001"/>
                    </a:cubicBezTo>
                    <a:cubicBezTo>
                      <a:pt x="17542" y="14001"/>
                      <a:pt x="18548" y="14455"/>
                      <a:pt x="20395" y="11556"/>
                    </a:cubicBezTo>
                    <a:cubicBezTo>
                      <a:pt x="20852" y="11607"/>
                      <a:pt x="21425" y="12060"/>
                      <a:pt x="21600" y="12501"/>
                    </a:cubicBezTo>
                    <a:close/>
                    <a:moveTo>
                      <a:pt x="7110" y="12602"/>
                    </a:moveTo>
                    <a:cubicBezTo>
                      <a:pt x="6362" y="12350"/>
                      <a:pt x="5625" y="12199"/>
                      <a:pt x="5017" y="12199"/>
                    </a:cubicBezTo>
                    <a:cubicBezTo>
                      <a:pt x="3579" y="12199"/>
                      <a:pt x="3029" y="13043"/>
                      <a:pt x="3029" y="13761"/>
                    </a:cubicBezTo>
                    <a:cubicBezTo>
                      <a:pt x="3029" y="14505"/>
                      <a:pt x="3719" y="14984"/>
                      <a:pt x="4526" y="14984"/>
                    </a:cubicBezTo>
                    <a:cubicBezTo>
                      <a:pt x="5192" y="14984"/>
                      <a:pt x="6268" y="14543"/>
                      <a:pt x="7110" y="12602"/>
                    </a:cubicBezTo>
                    <a:close/>
                  </a:path>
                </a:pathLst>
              </a:custGeom>
              <a:solidFill>
                <a:srgbClr val="272B3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34394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655857" y="185883"/>
                <a:ext cx="409972" cy="360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661"/>
                    </a:moveTo>
                    <a:cubicBezTo>
                      <a:pt x="19234" y="16412"/>
                      <a:pt x="14865" y="21600"/>
                      <a:pt x="7787" y="21600"/>
                    </a:cubicBezTo>
                    <a:cubicBezTo>
                      <a:pt x="2528" y="21600"/>
                      <a:pt x="0" y="18685"/>
                      <a:pt x="0" y="14232"/>
                    </a:cubicBezTo>
                    <a:cubicBezTo>
                      <a:pt x="0" y="9113"/>
                      <a:pt x="3317" y="0"/>
                      <a:pt x="11366" y="0"/>
                    </a:cubicBezTo>
                    <a:cubicBezTo>
                      <a:pt x="15492" y="0"/>
                      <a:pt x="19355" y="2777"/>
                      <a:pt x="17049" y="8791"/>
                    </a:cubicBezTo>
                    <a:cubicBezTo>
                      <a:pt x="15735" y="12166"/>
                      <a:pt x="12964" y="14897"/>
                      <a:pt x="5865" y="13841"/>
                    </a:cubicBezTo>
                    <a:cubicBezTo>
                      <a:pt x="5865" y="13841"/>
                      <a:pt x="5178" y="17285"/>
                      <a:pt x="9607" y="17285"/>
                    </a:cubicBezTo>
                    <a:cubicBezTo>
                      <a:pt x="13247" y="17285"/>
                      <a:pt x="17049" y="14943"/>
                      <a:pt x="19497" y="9939"/>
                    </a:cubicBezTo>
                    <a:cubicBezTo>
                      <a:pt x="20306" y="10031"/>
                      <a:pt x="21276" y="10857"/>
                      <a:pt x="21600" y="11661"/>
                    </a:cubicBezTo>
                    <a:close/>
                    <a:moveTo>
                      <a:pt x="6917" y="10031"/>
                    </a:moveTo>
                    <a:cubicBezTo>
                      <a:pt x="10072" y="10628"/>
                      <a:pt x="11043" y="9113"/>
                      <a:pt x="11670" y="7322"/>
                    </a:cubicBezTo>
                    <a:cubicBezTo>
                      <a:pt x="11912" y="6611"/>
                      <a:pt x="12236" y="5555"/>
                      <a:pt x="11043" y="5555"/>
                    </a:cubicBezTo>
                    <a:cubicBezTo>
                      <a:pt x="8636" y="5555"/>
                      <a:pt x="6917" y="10031"/>
                      <a:pt x="6917" y="10031"/>
                    </a:cubicBezTo>
                    <a:close/>
                  </a:path>
                </a:pathLst>
              </a:custGeom>
              <a:solidFill>
                <a:srgbClr val="272B3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34394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>
                <a:off x="995237" y="62940"/>
                <a:ext cx="278028" cy="483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17" h="21600" extrusionOk="0">
                    <a:moveTo>
                      <a:pt x="19617" y="14183"/>
                    </a:moveTo>
                    <a:cubicBezTo>
                      <a:pt x="16098" y="18123"/>
                      <a:pt x="11199" y="21600"/>
                      <a:pt x="5623" y="21600"/>
                    </a:cubicBezTo>
                    <a:cubicBezTo>
                      <a:pt x="1238" y="21600"/>
                      <a:pt x="-1983" y="19305"/>
                      <a:pt x="1428" y="13943"/>
                    </a:cubicBezTo>
                    <a:cubicBezTo>
                      <a:pt x="10306" y="0"/>
                      <a:pt x="10306" y="0"/>
                      <a:pt x="10306" y="0"/>
                    </a:cubicBezTo>
                    <a:cubicBezTo>
                      <a:pt x="18588" y="0"/>
                      <a:pt x="18588" y="0"/>
                      <a:pt x="18588" y="0"/>
                    </a:cubicBezTo>
                    <a:cubicBezTo>
                      <a:pt x="9277" y="14628"/>
                      <a:pt x="9277" y="14628"/>
                      <a:pt x="9277" y="14628"/>
                    </a:cubicBezTo>
                    <a:cubicBezTo>
                      <a:pt x="7139" y="18020"/>
                      <a:pt x="7924" y="18380"/>
                      <a:pt x="8682" y="18380"/>
                    </a:cubicBezTo>
                    <a:cubicBezTo>
                      <a:pt x="10387" y="18380"/>
                      <a:pt x="13446" y="16633"/>
                      <a:pt x="16802" y="12898"/>
                    </a:cubicBezTo>
                    <a:cubicBezTo>
                      <a:pt x="17885" y="12967"/>
                      <a:pt x="19184" y="13584"/>
                      <a:pt x="19617" y="14183"/>
                    </a:cubicBezTo>
                    <a:close/>
                  </a:path>
                </a:pathLst>
              </a:custGeom>
              <a:solidFill>
                <a:srgbClr val="272B3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34394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1202652" y="62940"/>
                <a:ext cx="278292" cy="483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4" h="21600" extrusionOk="0">
                    <a:moveTo>
                      <a:pt x="19604" y="14183"/>
                    </a:moveTo>
                    <a:cubicBezTo>
                      <a:pt x="16090" y="18123"/>
                      <a:pt x="11196" y="21600"/>
                      <a:pt x="5628" y="21600"/>
                    </a:cubicBezTo>
                    <a:cubicBezTo>
                      <a:pt x="1248" y="21600"/>
                      <a:pt x="-1996" y="19305"/>
                      <a:pt x="1437" y="13943"/>
                    </a:cubicBezTo>
                    <a:cubicBezTo>
                      <a:pt x="10304" y="0"/>
                      <a:pt x="10304" y="0"/>
                      <a:pt x="10304" y="0"/>
                    </a:cubicBezTo>
                    <a:cubicBezTo>
                      <a:pt x="18577" y="0"/>
                      <a:pt x="18577" y="0"/>
                      <a:pt x="18577" y="0"/>
                    </a:cubicBezTo>
                    <a:cubicBezTo>
                      <a:pt x="9277" y="14628"/>
                      <a:pt x="9277" y="14628"/>
                      <a:pt x="9277" y="14628"/>
                    </a:cubicBezTo>
                    <a:cubicBezTo>
                      <a:pt x="7114" y="18020"/>
                      <a:pt x="7925" y="18380"/>
                      <a:pt x="8655" y="18380"/>
                    </a:cubicBezTo>
                    <a:cubicBezTo>
                      <a:pt x="10385" y="18380"/>
                      <a:pt x="13440" y="16633"/>
                      <a:pt x="16792" y="12898"/>
                    </a:cubicBezTo>
                    <a:cubicBezTo>
                      <a:pt x="17874" y="12967"/>
                      <a:pt x="19171" y="13584"/>
                      <a:pt x="19604" y="14183"/>
                    </a:cubicBezTo>
                    <a:close/>
                  </a:path>
                </a:pathLst>
              </a:custGeom>
              <a:solidFill>
                <a:srgbClr val="272B3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34394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1431962" y="185883"/>
                <a:ext cx="448913" cy="360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661"/>
                    </a:moveTo>
                    <a:cubicBezTo>
                      <a:pt x="19938" y="15196"/>
                      <a:pt x="17003" y="17881"/>
                      <a:pt x="13754" y="17813"/>
                    </a:cubicBezTo>
                    <a:cubicBezTo>
                      <a:pt x="12092" y="20016"/>
                      <a:pt x="9766" y="21600"/>
                      <a:pt x="6757" y="21600"/>
                    </a:cubicBezTo>
                    <a:cubicBezTo>
                      <a:pt x="2289" y="21600"/>
                      <a:pt x="0" y="18157"/>
                      <a:pt x="0" y="13428"/>
                    </a:cubicBezTo>
                    <a:cubicBezTo>
                      <a:pt x="0" y="8034"/>
                      <a:pt x="3065" y="0"/>
                      <a:pt x="10172" y="0"/>
                    </a:cubicBezTo>
                    <a:cubicBezTo>
                      <a:pt x="14511" y="0"/>
                      <a:pt x="16782" y="3122"/>
                      <a:pt x="16782" y="7965"/>
                    </a:cubicBezTo>
                    <a:cubicBezTo>
                      <a:pt x="16782" y="10031"/>
                      <a:pt x="16394" y="12326"/>
                      <a:pt x="15563" y="14507"/>
                    </a:cubicBezTo>
                    <a:cubicBezTo>
                      <a:pt x="17095" y="13956"/>
                      <a:pt x="18535" y="12418"/>
                      <a:pt x="19680" y="9939"/>
                    </a:cubicBezTo>
                    <a:cubicBezTo>
                      <a:pt x="20418" y="10031"/>
                      <a:pt x="21305" y="10857"/>
                      <a:pt x="21600" y="11661"/>
                    </a:cubicBezTo>
                    <a:close/>
                    <a:moveTo>
                      <a:pt x="8677" y="15471"/>
                    </a:moveTo>
                    <a:cubicBezTo>
                      <a:pt x="8234" y="14828"/>
                      <a:pt x="7975" y="14025"/>
                      <a:pt x="7975" y="13084"/>
                    </a:cubicBezTo>
                    <a:cubicBezTo>
                      <a:pt x="7975" y="11225"/>
                      <a:pt x="9120" y="9641"/>
                      <a:pt x="10837" y="9664"/>
                    </a:cubicBezTo>
                    <a:cubicBezTo>
                      <a:pt x="11169" y="8447"/>
                      <a:pt x="11317" y="7322"/>
                      <a:pt x="11317" y="6542"/>
                    </a:cubicBezTo>
                    <a:cubicBezTo>
                      <a:pt x="11317" y="5119"/>
                      <a:pt x="10745" y="4545"/>
                      <a:pt x="10117" y="4545"/>
                    </a:cubicBezTo>
                    <a:cubicBezTo>
                      <a:pt x="7680" y="4545"/>
                      <a:pt x="5446" y="12372"/>
                      <a:pt x="5446" y="15035"/>
                    </a:cubicBezTo>
                    <a:cubicBezTo>
                      <a:pt x="5446" y="16252"/>
                      <a:pt x="5926" y="17055"/>
                      <a:pt x="6665" y="17055"/>
                    </a:cubicBezTo>
                    <a:cubicBezTo>
                      <a:pt x="7366" y="17055"/>
                      <a:pt x="8068" y="16412"/>
                      <a:pt x="8677" y="15471"/>
                    </a:cubicBezTo>
                    <a:close/>
                  </a:path>
                </a:pathLst>
              </a:custGeom>
              <a:solidFill>
                <a:srgbClr val="272B3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34394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71" name="Shape 171"/>
            <p:cNvSpPr/>
            <p:nvPr/>
          </p:nvSpPr>
          <p:spPr>
            <a:xfrm>
              <a:off x="2001631" y="0"/>
              <a:ext cx="714393" cy="714393"/>
            </a:xfrm>
            <a:prstGeom prst="ellipse">
              <a:avLst/>
            </a:prstGeom>
            <a:solidFill>
              <a:srgbClr val="E0E0E0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90000"/>
                </a:lnSpc>
                <a:defRPr sz="3600" b="1" i="1">
                  <a:solidFill>
                    <a:srgbClr val="FFFFFF"/>
                  </a:solidFill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2196401" y="165121"/>
              <a:ext cx="324850" cy="362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32" y="17387"/>
                    <a:pt x="1032" y="17387"/>
                    <a:pt x="1032" y="17387"/>
                  </a:cubicBezTo>
                  <a:cubicBezTo>
                    <a:pt x="11079" y="12287"/>
                    <a:pt x="16298" y="9442"/>
                    <a:pt x="16298" y="6467"/>
                  </a:cubicBezTo>
                  <a:cubicBezTo>
                    <a:pt x="16298" y="4915"/>
                    <a:pt x="14503" y="3991"/>
                    <a:pt x="12007" y="3991"/>
                  </a:cubicBezTo>
                  <a:cubicBezTo>
                    <a:pt x="9407" y="3991"/>
                    <a:pt x="7489" y="4841"/>
                    <a:pt x="6086" y="5894"/>
                  </a:cubicBezTo>
                  <a:cubicBezTo>
                    <a:pt x="3961" y="2642"/>
                    <a:pt x="3961" y="2642"/>
                    <a:pt x="3961" y="2642"/>
                  </a:cubicBezTo>
                  <a:cubicBezTo>
                    <a:pt x="6065" y="979"/>
                    <a:pt x="9263" y="0"/>
                    <a:pt x="12399" y="0"/>
                  </a:cubicBezTo>
                  <a:cubicBezTo>
                    <a:pt x="17247" y="0"/>
                    <a:pt x="21600" y="2125"/>
                    <a:pt x="21600" y="6190"/>
                  </a:cubicBezTo>
                  <a:cubicBezTo>
                    <a:pt x="21600" y="10366"/>
                    <a:pt x="16690" y="14006"/>
                    <a:pt x="9160" y="17609"/>
                  </a:cubicBezTo>
                  <a:cubicBezTo>
                    <a:pt x="18856" y="17609"/>
                    <a:pt x="18856" y="17609"/>
                    <a:pt x="18856" y="17609"/>
                  </a:cubicBezTo>
                  <a:cubicBezTo>
                    <a:pt x="17887" y="21600"/>
                    <a:pt x="17887" y="21600"/>
                    <a:pt x="17887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6.tif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t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medium.com/@vrypan/explaining-public-key-cryptography-to-non-geeks-f0994b3c2d5#.519i0cwhw" TargetMode="External"/><Relationship Id="rId3" Type="http://schemas.openxmlformats.org/officeDocument/2006/relationships/image" Target="../media/image23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0" y="9765"/>
            <a:ext cx="24384000" cy="13706236"/>
          </a:xfrm>
          <a:prstGeom prst="rect">
            <a:avLst/>
          </a:prstGeom>
          <a:solidFill>
            <a:srgbClr val="272B31">
              <a:alpha val="6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3633537" y="5269953"/>
            <a:ext cx="17205158" cy="2243620"/>
          </a:xfrm>
          <a:prstGeom prst="rect">
            <a:avLst/>
          </a:prstGeom>
        </p:spPr>
        <p:txBody>
          <a:bodyPr/>
          <a:lstStyle>
            <a:lvl1pPr defTabSz="1609344">
              <a:defRPr sz="10560" spc="-352">
                <a:solidFill>
                  <a:srgbClr val="FFFFFF"/>
                </a:solidFill>
              </a:defRPr>
            </a:lvl1pPr>
          </a:lstStyle>
          <a:p>
            <a:r>
              <a:t>BLOCKCHAIN TECHNOLOGY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2613552" y="7654394"/>
            <a:ext cx="19156896" cy="296039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AN OVERVIEW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6-JAN-2016</a:t>
            </a: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23339956" y="12528271"/>
            <a:ext cx="347067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75" name="Shape 275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>
            <a:normAutofit fontScale="90000"/>
          </a:bodyPr>
          <a:lstStyle>
            <a:lvl1pPr algn="ctr" defTabSz="484631">
              <a:defRPr sz="10599" spc="-481"/>
            </a:lvl1pPr>
          </a:lstStyle>
          <a:p>
            <a:r>
              <a:t>Transaction structure</a:t>
            </a:r>
          </a:p>
        </p:txBody>
      </p:sp>
      <p:grpSp>
        <p:nvGrpSpPr>
          <p:cNvPr id="282" name="Group 282"/>
          <p:cNvGrpSpPr/>
          <p:nvPr/>
        </p:nvGrpSpPr>
        <p:grpSpPr>
          <a:xfrm>
            <a:off x="1866660" y="4537737"/>
            <a:ext cx="5701035" cy="2830563"/>
            <a:chOff x="0" y="0"/>
            <a:chExt cx="5701034" cy="2830561"/>
          </a:xfrm>
        </p:grpSpPr>
        <p:sp>
          <p:nvSpPr>
            <p:cNvPr id="276" name="Shape 276"/>
            <p:cNvSpPr/>
            <p:nvPr/>
          </p:nvSpPr>
          <p:spPr>
            <a:xfrm>
              <a:off x="109099" y="575041"/>
              <a:ext cx="2733857" cy="2156929"/>
            </a:xfrm>
            <a:prstGeom prst="rect">
              <a:avLst/>
            </a:prstGeom>
            <a:solidFill>
              <a:srgbClr val="90A4AE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851827" y="575041"/>
              <a:ext cx="2733856" cy="2156929"/>
            </a:xfrm>
            <a:prstGeom prst="rect">
              <a:avLst/>
            </a:prstGeom>
            <a:solidFill>
              <a:srgbClr val="343941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533687" y="1201067"/>
              <a:ext cx="188468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inputs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3082105" y="1201067"/>
              <a:ext cx="227330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outputs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543542" y="-1"/>
              <a:ext cx="2668652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transaction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0" y="151917"/>
              <a:ext cx="5701035" cy="2678645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289" name="Group 289"/>
          <p:cNvGrpSpPr/>
          <p:nvPr/>
        </p:nvGrpSpPr>
        <p:grpSpPr>
          <a:xfrm>
            <a:off x="9341482" y="6620057"/>
            <a:ext cx="5701036" cy="2830563"/>
            <a:chOff x="0" y="0"/>
            <a:chExt cx="5701034" cy="2830561"/>
          </a:xfrm>
        </p:grpSpPr>
        <p:sp>
          <p:nvSpPr>
            <p:cNvPr id="283" name="Shape 283"/>
            <p:cNvSpPr/>
            <p:nvPr/>
          </p:nvSpPr>
          <p:spPr>
            <a:xfrm>
              <a:off x="109099" y="575041"/>
              <a:ext cx="2733857" cy="2156929"/>
            </a:xfrm>
            <a:prstGeom prst="rect">
              <a:avLst/>
            </a:prstGeom>
            <a:solidFill>
              <a:srgbClr val="90A4AE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851827" y="575041"/>
              <a:ext cx="2733856" cy="2156929"/>
            </a:xfrm>
            <a:prstGeom prst="rect">
              <a:avLst/>
            </a:prstGeom>
            <a:solidFill>
              <a:srgbClr val="343941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33687" y="1201067"/>
              <a:ext cx="188468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inputs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3082105" y="1201067"/>
              <a:ext cx="227330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outputs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1543542" y="-1"/>
              <a:ext cx="2668652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transaction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0" y="151917"/>
              <a:ext cx="5701035" cy="2678645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296" name="Group 296"/>
          <p:cNvGrpSpPr/>
          <p:nvPr/>
        </p:nvGrpSpPr>
        <p:grpSpPr>
          <a:xfrm>
            <a:off x="16586266" y="3526529"/>
            <a:ext cx="5701036" cy="2830563"/>
            <a:chOff x="0" y="0"/>
            <a:chExt cx="5701034" cy="2830561"/>
          </a:xfrm>
        </p:grpSpPr>
        <p:sp>
          <p:nvSpPr>
            <p:cNvPr id="290" name="Shape 290"/>
            <p:cNvSpPr/>
            <p:nvPr/>
          </p:nvSpPr>
          <p:spPr>
            <a:xfrm>
              <a:off x="109099" y="575041"/>
              <a:ext cx="2733857" cy="2156929"/>
            </a:xfrm>
            <a:prstGeom prst="rect">
              <a:avLst/>
            </a:prstGeom>
            <a:solidFill>
              <a:srgbClr val="90A4AE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851827" y="575041"/>
              <a:ext cx="2733856" cy="2156929"/>
            </a:xfrm>
            <a:prstGeom prst="rect">
              <a:avLst/>
            </a:prstGeom>
            <a:solidFill>
              <a:srgbClr val="343941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533687" y="1201067"/>
              <a:ext cx="188468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inputs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3082105" y="1201067"/>
              <a:ext cx="227330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outputs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1543542" y="-1"/>
              <a:ext cx="2668652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transaction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0" y="151917"/>
              <a:ext cx="5701035" cy="2678645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97" name="Shape 297"/>
          <p:cNvSpPr/>
          <p:nvPr/>
        </p:nvSpPr>
        <p:spPr>
          <a:xfrm rot="1688417">
            <a:off x="6900233" y="6921950"/>
            <a:ext cx="3263598" cy="576581"/>
          </a:xfrm>
          <a:prstGeom prst="rightArrow">
            <a:avLst>
              <a:gd name="adj1" fmla="val 32000"/>
              <a:gd name="adj2" fmla="val 133858"/>
            </a:avLst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Shape 298"/>
          <p:cNvSpPr/>
          <p:nvPr/>
        </p:nvSpPr>
        <p:spPr>
          <a:xfrm rot="19240884">
            <a:off x="13901746" y="6161555"/>
            <a:ext cx="3524344" cy="576581"/>
          </a:xfrm>
          <a:prstGeom prst="rightArrow">
            <a:avLst>
              <a:gd name="adj1" fmla="val 32000"/>
              <a:gd name="adj2" fmla="val 133858"/>
            </a:avLst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9" name="pasted-imag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97662" y="6213846"/>
            <a:ext cx="313849" cy="392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asted-image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5547" y="6901667"/>
            <a:ext cx="384399" cy="392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asted-image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96282" y="5082959"/>
            <a:ext cx="384399" cy="392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asted-imag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00386" y="6668462"/>
            <a:ext cx="313849" cy="3920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 346"/>
          <p:cNvGrpSpPr/>
          <p:nvPr/>
        </p:nvGrpSpPr>
        <p:grpSpPr>
          <a:xfrm>
            <a:off x="-1319376" y="3451334"/>
            <a:ext cx="26440454" cy="9749380"/>
            <a:chOff x="0" y="0"/>
            <a:chExt cx="26440453" cy="9749379"/>
          </a:xfrm>
        </p:grpSpPr>
        <p:grpSp>
          <p:nvGrpSpPr>
            <p:cNvPr id="309" name="Group 309"/>
            <p:cNvGrpSpPr/>
            <p:nvPr/>
          </p:nvGrpSpPr>
          <p:grpSpPr>
            <a:xfrm>
              <a:off x="3186036" y="5251044"/>
              <a:ext cx="5701035" cy="2830563"/>
              <a:chOff x="0" y="0"/>
              <a:chExt cx="5701034" cy="2830561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109099" y="575041"/>
                <a:ext cx="2733857" cy="2156929"/>
              </a:xfrm>
              <a:prstGeom prst="rect">
                <a:avLst/>
              </a:prstGeom>
              <a:solidFill>
                <a:srgbClr val="90A4AE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2851827" y="575041"/>
                <a:ext cx="2733856" cy="2156929"/>
              </a:xfrm>
              <a:prstGeom prst="rect">
                <a:avLst/>
              </a:prstGeom>
              <a:solidFill>
                <a:srgbClr val="34394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5" name="Shape 305"/>
              <p:cNvSpPr/>
              <p:nvPr/>
            </p:nvSpPr>
            <p:spPr>
              <a:xfrm>
                <a:off x="533687" y="1201067"/>
                <a:ext cx="1884681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r>
                  <a:t>inputs</a:t>
                </a:r>
              </a:p>
            </p:txBody>
          </p:sp>
          <p:sp>
            <p:nvSpPr>
              <p:cNvPr id="306" name="Shape 306"/>
              <p:cNvSpPr/>
              <p:nvPr/>
            </p:nvSpPr>
            <p:spPr>
              <a:xfrm>
                <a:off x="3082105" y="1201067"/>
                <a:ext cx="2273301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outputs</a:t>
                </a:r>
              </a:p>
            </p:txBody>
          </p:sp>
          <p:sp>
            <p:nvSpPr>
              <p:cNvPr id="307" name="Shape 307"/>
              <p:cNvSpPr/>
              <p:nvPr/>
            </p:nvSpPr>
            <p:spPr>
              <a:xfrm>
                <a:off x="1543542" y="-1"/>
                <a:ext cx="2668652" cy="752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4000"/>
                </a:lvl1pPr>
              </a:lstStyle>
              <a:p>
                <a:r>
                  <a:t>transaction</a:t>
                </a:r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0" y="151917"/>
                <a:ext cx="5701035" cy="267864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316" name="Group 316"/>
            <p:cNvGrpSpPr/>
            <p:nvPr/>
          </p:nvGrpSpPr>
          <p:grpSpPr>
            <a:xfrm>
              <a:off x="17905641" y="3497006"/>
              <a:ext cx="5701036" cy="2830563"/>
              <a:chOff x="0" y="0"/>
              <a:chExt cx="5701034" cy="2830561"/>
            </a:xfrm>
          </p:grpSpPr>
          <p:sp>
            <p:nvSpPr>
              <p:cNvPr id="310" name="Shape 310"/>
              <p:cNvSpPr/>
              <p:nvPr/>
            </p:nvSpPr>
            <p:spPr>
              <a:xfrm>
                <a:off x="109099" y="575041"/>
                <a:ext cx="2733857" cy="2156929"/>
              </a:xfrm>
              <a:prstGeom prst="rect">
                <a:avLst/>
              </a:prstGeom>
              <a:solidFill>
                <a:srgbClr val="90A4AE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2851827" y="575041"/>
                <a:ext cx="2733856" cy="2156929"/>
              </a:xfrm>
              <a:prstGeom prst="rect">
                <a:avLst/>
              </a:prstGeom>
              <a:solidFill>
                <a:srgbClr val="34394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2" name="Shape 312"/>
              <p:cNvSpPr/>
              <p:nvPr/>
            </p:nvSpPr>
            <p:spPr>
              <a:xfrm>
                <a:off x="533687" y="1201067"/>
                <a:ext cx="1884681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r>
                  <a:t>inputs</a:t>
                </a:r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3082105" y="1201067"/>
                <a:ext cx="2273301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outputs</a:t>
                </a:r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1543542" y="-1"/>
                <a:ext cx="2668652" cy="752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4000"/>
                </a:lvl1pPr>
              </a:lstStyle>
              <a:p>
                <a:r>
                  <a:t>transaction</a:t>
                </a: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0" y="151917"/>
                <a:ext cx="5701035" cy="267864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323" name="Group 323"/>
            <p:cNvGrpSpPr/>
            <p:nvPr/>
          </p:nvGrpSpPr>
          <p:grpSpPr>
            <a:xfrm>
              <a:off x="17905641" y="6918817"/>
              <a:ext cx="5701036" cy="2830563"/>
              <a:chOff x="0" y="0"/>
              <a:chExt cx="5701034" cy="2830561"/>
            </a:xfrm>
          </p:grpSpPr>
          <p:sp>
            <p:nvSpPr>
              <p:cNvPr id="317" name="Shape 317"/>
              <p:cNvSpPr/>
              <p:nvPr/>
            </p:nvSpPr>
            <p:spPr>
              <a:xfrm>
                <a:off x="109099" y="575041"/>
                <a:ext cx="2733857" cy="2156929"/>
              </a:xfrm>
              <a:prstGeom prst="rect">
                <a:avLst/>
              </a:prstGeom>
              <a:solidFill>
                <a:srgbClr val="90A4AE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2851827" y="575041"/>
                <a:ext cx="2733856" cy="2156929"/>
              </a:xfrm>
              <a:prstGeom prst="rect">
                <a:avLst/>
              </a:prstGeom>
              <a:solidFill>
                <a:srgbClr val="34394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9" name="Shape 319"/>
              <p:cNvSpPr/>
              <p:nvPr/>
            </p:nvSpPr>
            <p:spPr>
              <a:xfrm>
                <a:off x="533687" y="1201067"/>
                <a:ext cx="1884681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r>
                  <a:t>inputs</a:t>
                </a:r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3082105" y="1201067"/>
                <a:ext cx="2273301" cy="904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outputs</a:t>
                </a:r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1543542" y="-1"/>
                <a:ext cx="2668652" cy="752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4000"/>
                </a:lvl1pPr>
              </a:lstStyle>
              <a:p>
                <a:r>
                  <a:t>transaction</a:t>
                </a:r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0" y="151917"/>
                <a:ext cx="5701035" cy="2678645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324" name="Shape 324"/>
            <p:cNvSpPr/>
            <p:nvPr/>
          </p:nvSpPr>
          <p:spPr>
            <a:xfrm rot="21264194">
              <a:off x="8417597" y="1515264"/>
              <a:ext cx="9930270" cy="576581"/>
            </a:xfrm>
            <a:prstGeom prst="rightArrow">
              <a:avLst>
                <a:gd name="adj1" fmla="val 32000"/>
                <a:gd name="adj2" fmla="val 13385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 rot="19622422">
              <a:off x="8352884" y="5795357"/>
              <a:ext cx="3112148" cy="576581"/>
            </a:xfrm>
            <a:prstGeom prst="rightArrow">
              <a:avLst>
                <a:gd name="adj1" fmla="val 32000"/>
                <a:gd name="adj2" fmla="val 13385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 rot="542617">
              <a:off x="15584134" y="4530520"/>
              <a:ext cx="2875578" cy="576581"/>
            </a:xfrm>
            <a:prstGeom prst="rightArrow">
              <a:avLst>
                <a:gd name="adj1" fmla="val 32000"/>
                <a:gd name="adj2" fmla="val 13385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 rot="3120174">
              <a:off x="14889551" y="6707999"/>
              <a:ext cx="4322941" cy="576581"/>
            </a:xfrm>
            <a:prstGeom prst="rightArrow">
              <a:avLst>
                <a:gd name="adj1" fmla="val 32000"/>
                <a:gd name="adj2" fmla="val 13385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 rot="21264194">
              <a:off x="19273" y="2590220"/>
              <a:ext cx="3709908" cy="576581"/>
            </a:xfrm>
            <a:prstGeom prst="rightArrow">
              <a:avLst>
                <a:gd name="adj1" fmla="val 32000"/>
                <a:gd name="adj2" fmla="val 133858"/>
              </a:avLst>
            </a:prstGeom>
            <a:blipFill rotWithShape="1">
              <a:blip r:embed="rId2">
                <a:alphaModFix amt="19267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 rot="322449">
              <a:off x="275212" y="6538235"/>
              <a:ext cx="3709909" cy="576581"/>
            </a:xfrm>
            <a:prstGeom prst="rightArrow">
              <a:avLst>
                <a:gd name="adj1" fmla="val 32000"/>
                <a:gd name="adj2" fmla="val 133858"/>
              </a:avLst>
            </a:prstGeom>
            <a:blipFill rotWithShape="1">
              <a:blip r:embed="rId2">
                <a:alphaModFix amt="19267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 rot="20210065">
              <a:off x="22494861" y="753713"/>
              <a:ext cx="3950070" cy="576581"/>
            </a:xfrm>
            <a:prstGeom prst="rightArrow">
              <a:avLst>
                <a:gd name="adj1" fmla="val 32000"/>
                <a:gd name="adj2" fmla="val 133858"/>
              </a:avLst>
            </a:prstGeom>
            <a:blipFill rotWithShape="1">
              <a:blip r:embed="rId2">
                <a:alphaModFix amt="27497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 rot="163548">
              <a:off x="22478908" y="5144845"/>
              <a:ext cx="3950070" cy="576581"/>
            </a:xfrm>
            <a:prstGeom prst="rightArrow">
              <a:avLst>
                <a:gd name="adj1" fmla="val 32000"/>
                <a:gd name="adj2" fmla="val 133858"/>
              </a:avLst>
            </a:prstGeom>
            <a:blipFill rotWithShape="1">
              <a:blip r:embed="rId2">
                <a:alphaModFix amt="27497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 rot="19737828">
              <a:off x="22579578" y="7457204"/>
              <a:ext cx="3950070" cy="576581"/>
            </a:xfrm>
            <a:prstGeom prst="rightArrow">
              <a:avLst>
                <a:gd name="adj1" fmla="val 32000"/>
                <a:gd name="adj2" fmla="val 133858"/>
              </a:avLst>
            </a:prstGeom>
            <a:blipFill rotWithShape="1">
              <a:blip r:embed="rId2">
                <a:alphaModFix amt="27497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33" name="pasted-image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950246" y="5925080"/>
              <a:ext cx="313849" cy="392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4" name="pasted-image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983642" y="1676064"/>
              <a:ext cx="313849" cy="392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5" name="pasted-image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188116" y="4934600"/>
              <a:ext cx="384398" cy="392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6" name="pasted-image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7429064" y="591980"/>
              <a:ext cx="384399" cy="392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7" name="pasted-image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7332047" y="4192345"/>
              <a:ext cx="384399" cy="392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8" name="pasted-image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7459047" y="8367745"/>
              <a:ext cx="384399" cy="392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9" name="pasted-image.tiff"/>
            <p:cNvPicPr>
              <a:picLocks noChangeAspect="1"/>
            </p:cNvPicPr>
            <p:nvPr/>
          </p:nvPicPr>
          <p:blipFill>
            <a:blip r:embed="rId4">
              <a:alphaModFix amt="32817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666351" y="2093067"/>
              <a:ext cx="384399" cy="392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asted-image.tiff"/>
            <p:cNvPicPr>
              <a:picLocks noChangeAspect="1"/>
            </p:cNvPicPr>
            <p:nvPr/>
          </p:nvPicPr>
          <p:blipFill>
            <a:blip r:embed="rId4">
              <a:alphaModFix amt="32817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723148" y="6291867"/>
              <a:ext cx="384399" cy="392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pasted-image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338185" y="4139767"/>
              <a:ext cx="313849" cy="392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pasted-image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5739749" y="5858045"/>
              <a:ext cx="313849" cy="392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pasted-image.tiff"/>
            <p:cNvPicPr>
              <a:picLocks noChangeAspect="1"/>
            </p:cNvPicPr>
            <p:nvPr/>
          </p:nvPicPr>
          <p:blipFill>
            <a:blip r:embed="rId3">
              <a:alphaModFix amt="29867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3682734" y="4838389"/>
              <a:ext cx="313849" cy="392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4" name="pasted-image.tiff"/>
            <p:cNvPicPr>
              <a:picLocks noChangeAspect="1"/>
            </p:cNvPicPr>
            <p:nvPr/>
          </p:nvPicPr>
          <p:blipFill>
            <a:blip r:embed="rId3">
              <a:alphaModFix amt="29867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3669327" y="729780"/>
              <a:ext cx="313849" cy="392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5" name="pasted-image.tiff"/>
            <p:cNvPicPr>
              <a:picLocks noChangeAspect="1"/>
            </p:cNvPicPr>
            <p:nvPr/>
          </p:nvPicPr>
          <p:blipFill>
            <a:blip r:embed="rId3">
              <a:alphaModFix amt="29867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3669327" y="7588961"/>
              <a:ext cx="313849" cy="392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2" animBg="1" advAuto="0"/>
      <p:bldP spid="289" grpId="1" animBg="1" advAuto="0"/>
      <p:bldP spid="296" grpId="8" animBg="1" advAuto="0"/>
      <p:bldP spid="297" grpId="3" animBg="1" advAuto="0"/>
      <p:bldP spid="298" grpId="6" animBg="1" advAuto="0"/>
      <p:bldP spid="299" grpId="4" animBg="1" advAuto="0"/>
      <p:bldP spid="300" grpId="5" animBg="1" advAuto="0"/>
      <p:bldP spid="301" grpId="9" animBg="1" advAuto="0"/>
      <p:bldP spid="302" grpId="7" animBg="1" advAuto="0"/>
      <p:bldP spid="346" grpId="1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2486805" y="3566159"/>
            <a:ext cx="20409940" cy="72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Wallet applications build on top of these simple transactions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get your current balance, sum up the </a:t>
            </a:r>
            <a:r>
              <a:rPr b="1"/>
              <a:t>UTXOs</a:t>
            </a:r>
            <a:r>
              <a:t> that your keys can unlock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order to send someone a small input when referencing a large output, create a transaction like this: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Large input → 2 partial outputs</a:t>
            </a:r>
          </a:p>
          <a:p>
            <a:pPr marL="2778125" lvl="5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Send one of the outputs </a:t>
            </a:r>
            <a:r>
              <a:rPr u="sng"/>
              <a:t>back to yourself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Miner fees are implicitly calculated: </a:t>
            </a:r>
            <a:r>
              <a:rPr b="1"/>
              <a:t>outputs - inputs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>
            <a:normAutofit fontScale="90000"/>
          </a:bodyPr>
          <a:lstStyle>
            <a:lvl1pPr algn="ctr" defTabSz="484631">
              <a:defRPr sz="10599" spc="-481"/>
            </a:lvl1pPr>
          </a:lstStyle>
          <a:p>
            <a:r>
              <a:t>Transaction structure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486805" y="3566159"/>
            <a:ext cx="19410390" cy="836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These simple transactions act as building blocks to more complex transactions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N-of-M multisig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Requires N out of M members to authorise a transaction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Smart contracts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Implemented through an unlocking script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Crowdfunding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Transaction is only properly formatted when enough inputs are added</a:t>
            </a:r>
          </a:p>
        </p:txBody>
      </p:sp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>
            <a:normAutofit fontScale="90000"/>
          </a:bodyPr>
          <a:lstStyle>
            <a:lvl1pPr algn="ctr" defTabSz="484631">
              <a:defRPr sz="10599" spc="-481"/>
            </a:lvl1pPr>
          </a:lstStyle>
          <a:p>
            <a:r>
              <a:t>Transaction structure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0" y="0"/>
            <a:ext cx="12439661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9409491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Blockchains</a:t>
            </a:r>
          </a:p>
        </p:txBody>
      </p:sp>
      <p:sp>
        <p:nvSpPr>
          <p:cNvPr id="359" name="Shape 359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technical explanation</a:t>
            </a:r>
          </a:p>
        </p:txBody>
      </p:sp>
      <p:sp>
        <p:nvSpPr>
          <p:cNvPr id="361" name="Shape 361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Distributed ledger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Transaction structure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Blockchain structure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Nodes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Blockchain structure</a:t>
            </a:r>
          </a:p>
        </p:txBody>
      </p:sp>
      <p:sp>
        <p:nvSpPr>
          <p:cNvPr id="365" name="Shape 365"/>
          <p:cNvSpPr/>
          <p:nvPr/>
        </p:nvSpPr>
        <p:spPr>
          <a:xfrm>
            <a:off x="2486805" y="3566159"/>
            <a:ext cx="19410390" cy="409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000125" lvl="1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Blocks exist on top of the complex network of transactions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They ensure that: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transactions are formatted and ordered correctly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transactions do not try to double spend</a:t>
            </a:r>
          </a:p>
        </p:txBody>
      </p:sp>
      <p:sp>
        <p:nvSpPr>
          <p:cNvPr id="366" name="Shape 366"/>
          <p:cNvSpPr/>
          <p:nvPr/>
        </p:nvSpPr>
        <p:spPr>
          <a:xfrm>
            <a:off x="2805097" y="8380098"/>
            <a:ext cx="6690958" cy="3510642"/>
          </a:xfrm>
          <a:prstGeom prst="rect">
            <a:avLst/>
          </a:prstGeom>
          <a:ln w="1270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9814821" y="8380098"/>
            <a:ext cx="5309268" cy="3510642"/>
          </a:xfrm>
          <a:prstGeom prst="rect">
            <a:avLst/>
          </a:prstGeom>
          <a:ln w="1270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15392906" y="8386719"/>
            <a:ext cx="6266082" cy="3510643"/>
          </a:xfrm>
          <a:prstGeom prst="rect">
            <a:avLst/>
          </a:prstGeom>
          <a:ln w="1270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445" name="Group 445"/>
          <p:cNvGrpSpPr/>
          <p:nvPr/>
        </p:nvGrpSpPr>
        <p:grpSpPr>
          <a:xfrm>
            <a:off x="2057427" y="8769205"/>
            <a:ext cx="18193967" cy="2978627"/>
            <a:chOff x="0" y="0"/>
            <a:chExt cx="18193965" cy="2978626"/>
          </a:xfrm>
        </p:grpSpPr>
        <p:grpSp>
          <p:nvGrpSpPr>
            <p:cNvPr id="371" name="Group 371"/>
            <p:cNvGrpSpPr/>
            <p:nvPr/>
          </p:nvGrpSpPr>
          <p:grpSpPr>
            <a:xfrm>
              <a:off x="1014836" y="876155"/>
              <a:ext cx="988510" cy="484180"/>
              <a:chOff x="0" y="0"/>
              <a:chExt cx="988509" cy="484179"/>
            </a:xfrm>
          </p:grpSpPr>
          <p:sp>
            <p:nvSpPr>
              <p:cNvPr id="369" name="Shape 369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72" name="Shape 372"/>
            <p:cNvSpPr/>
            <p:nvPr/>
          </p:nvSpPr>
          <p:spPr>
            <a:xfrm flipV="1">
              <a:off x="-1" y="1095430"/>
              <a:ext cx="1338213" cy="5524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grpSp>
          <p:nvGrpSpPr>
            <p:cNvPr id="375" name="Group 375"/>
            <p:cNvGrpSpPr/>
            <p:nvPr/>
          </p:nvGrpSpPr>
          <p:grpSpPr>
            <a:xfrm>
              <a:off x="2586379" y="0"/>
              <a:ext cx="988511" cy="484180"/>
              <a:chOff x="0" y="0"/>
              <a:chExt cx="988509" cy="484179"/>
            </a:xfrm>
          </p:grpSpPr>
          <p:sp>
            <p:nvSpPr>
              <p:cNvPr id="373" name="Shape 373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78" name="Group 378"/>
            <p:cNvGrpSpPr/>
            <p:nvPr/>
          </p:nvGrpSpPr>
          <p:grpSpPr>
            <a:xfrm>
              <a:off x="2111486" y="2494446"/>
              <a:ext cx="988510" cy="484181"/>
              <a:chOff x="0" y="0"/>
              <a:chExt cx="988509" cy="484179"/>
            </a:xfrm>
          </p:grpSpPr>
          <p:sp>
            <p:nvSpPr>
              <p:cNvPr id="376" name="Shape 376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81" name="Group 381"/>
            <p:cNvGrpSpPr/>
            <p:nvPr/>
          </p:nvGrpSpPr>
          <p:grpSpPr>
            <a:xfrm>
              <a:off x="3522525" y="1130504"/>
              <a:ext cx="988510" cy="484181"/>
              <a:chOff x="0" y="0"/>
              <a:chExt cx="988509" cy="484179"/>
            </a:xfrm>
          </p:grpSpPr>
          <p:sp>
            <p:nvSpPr>
              <p:cNvPr id="379" name="Shape 379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84" name="Group 384"/>
            <p:cNvGrpSpPr/>
            <p:nvPr/>
          </p:nvGrpSpPr>
          <p:grpSpPr>
            <a:xfrm>
              <a:off x="5013816" y="0"/>
              <a:ext cx="988511" cy="484180"/>
              <a:chOff x="0" y="0"/>
              <a:chExt cx="988509" cy="484179"/>
            </a:xfrm>
          </p:grpSpPr>
          <p:sp>
            <p:nvSpPr>
              <p:cNvPr id="382" name="Shape 382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87" name="Group 387"/>
            <p:cNvGrpSpPr/>
            <p:nvPr/>
          </p:nvGrpSpPr>
          <p:grpSpPr>
            <a:xfrm>
              <a:off x="5013816" y="2494446"/>
              <a:ext cx="988511" cy="484181"/>
              <a:chOff x="0" y="0"/>
              <a:chExt cx="988509" cy="484179"/>
            </a:xfrm>
          </p:grpSpPr>
          <p:sp>
            <p:nvSpPr>
              <p:cNvPr id="385" name="Shape 385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90" name="Group 390"/>
            <p:cNvGrpSpPr/>
            <p:nvPr/>
          </p:nvGrpSpPr>
          <p:grpSpPr>
            <a:xfrm>
              <a:off x="6339663" y="1658308"/>
              <a:ext cx="988511" cy="484180"/>
              <a:chOff x="0" y="0"/>
              <a:chExt cx="988509" cy="484179"/>
            </a:xfrm>
          </p:grpSpPr>
          <p:sp>
            <p:nvSpPr>
              <p:cNvPr id="388" name="Shape 388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93" name="Group 393"/>
            <p:cNvGrpSpPr/>
            <p:nvPr/>
          </p:nvGrpSpPr>
          <p:grpSpPr>
            <a:xfrm>
              <a:off x="7999709" y="0"/>
              <a:ext cx="988511" cy="484180"/>
              <a:chOff x="0" y="0"/>
              <a:chExt cx="988509" cy="484179"/>
            </a:xfrm>
          </p:grpSpPr>
          <p:sp>
            <p:nvSpPr>
              <p:cNvPr id="391" name="Shape 391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96" name="Group 396"/>
            <p:cNvGrpSpPr/>
            <p:nvPr/>
          </p:nvGrpSpPr>
          <p:grpSpPr>
            <a:xfrm>
              <a:off x="8043146" y="2434057"/>
              <a:ext cx="988510" cy="484181"/>
              <a:chOff x="0" y="0"/>
              <a:chExt cx="988509" cy="484179"/>
            </a:xfrm>
          </p:grpSpPr>
          <p:sp>
            <p:nvSpPr>
              <p:cNvPr id="394" name="Shape 394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>
              <a:off x="9373932" y="876155"/>
              <a:ext cx="988511" cy="484180"/>
              <a:chOff x="0" y="0"/>
              <a:chExt cx="988509" cy="484179"/>
            </a:xfrm>
          </p:grpSpPr>
          <p:sp>
            <p:nvSpPr>
              <p:cNvPr id="397" name="Shape 397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8" name="Shape 398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>
              <a:off x="10624466" y="2407572"/>
              <a:ext cx="988511" cy="484181"/>
              <a:chOff x="0" y="0"/>
              <a:chExt cx="988509" cy="484179"/>
            </a:xfrm>
          </p:grpSpPr>
          <p:sp>
            <p:nvSpPr>
              <p:cNvPr id="400" name="Shape 400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5" name="Group 405"/>
            <p:cNvGrpSpPr/>
            <p:nvPr/>
          </p:nvGrpSpPr>
          <p:grpSpPr>
            <a:xfrm>
              <a:off x="11192855" y="0"/>
              <a:ext cx="988511" cy="484180"/>
              <a:chOff x="0" y="0"/>
              <a:chExt cx="988509" cy="484179"/>
            </a:xfrm>
          </p:grpSpPr>
          <p:sp>
            <p:nvSpPr>
              <p:cNvPr id="403" name="Shape 403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4" name="Shape 404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12001999" y="1417659"/>
              <a:ext cx="988511" cy="484181"/>
              <a:chOff x="0" y="0"/>
              <a:chExt cx="988509" cy="484179"/>
            </a:xfrm>
          </p:grpSpPr>
          <p:sp>
            <p:nvSpPr>
              <p:cNvPr id="406" name="Shape 406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7" name="Shape 407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11" name="Group 411"/>
            <p:cNvGrpSpPr/>
            <p:nvPr/>
          </p:nvGrpSpPr>
          <p:grpSpPr>
            <a:xfrm>
              <a:off x="13413038" y="381000"/>
              <a:ext cx="988511" cy="484180"/>
              <a:chOff x="0" y="0"/>
              <a:chExt cx="988509" cy="484179"/>
            </a:xfrm>
          </p:grpSpPr>
          <p:sp>
            <p:nvSpPr>
              <p:cNvPr id="409" name="Shape 409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0" name="Shape 410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13974805" y="2153174"/>
              <a:ext cx="988511" cy="484181"/>
              <a:chOff x="0" y="0"/>
              <a:chExt cx="988509" cy="484179"/>
            </a:xfrm>
          </p:grpSpPr>
          <p:sp>
            <p:nvSpPr>
              <p:cNvPr id="412" name="Shape 412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3" name="Shape 413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17" name="Group 417"/>
            <p:cNvGrpSpPr/>
            <p:nvPr/>
          </p:nvGrpSpPr>
          <p:grpSpPr>
            <a:xfrm>
              <a:off x="15827232" y="381000"/>
              <a:ext cx="988511" cy="484180"/>
              <a:chOff x="0" y="0"/>
              <a:chExt cx="988509" cy="484179"/>
            </a:xfrm>
          </p:grpSpPr>
          <p:sp>
            <p:nvSpPr>
              <p:cNvPr id="415" name="Shape 415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16031573" y="1932679"/>
              <a:ext cx="988511" cy="484181"/>
              <a:chOff x="0" y="0"/>
              <a:chExt cx="988509" cy="484179"/>
            </a:xfrm>
          </p:grpSpPr>
          <p:sp>
            <p:nvSpPr>
              <p:cNvPr id="418" name="Shape 418"/>
              <p:cNvSpPr/>
              <p:nvPr/>
            </p:nvSpPr>
            <p:spPr>
              <a:xfrm>
                <a:off x="489958" y="0"/>
                <a:ext cx="498552" cy="4841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9" name="Shape 419"/>
              <p:cNvSpPr/>
              <p:nvPr/>
            </p:nvSpPr>
            <p:spPr>
              <a:xfrm>
                <a:off x="0" y="0"/>
                <a:ext cx="498552" cy="484180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21" name="Shape 421"/>
            <p:cNvSpPr/>
            <p:nvPr/>
          </p:nvSpPr>
          <p:spPr>
            <a:xfrm flipV="1">
              <a:off x="1763685" y="325546"/>
              <a:ext cx="967046" cy="8072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1810433" y="1219701"/>
              <a:ext cx="465676" cy="136549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 flipV="1">
              <a:off x="2900618" y="1422198"/>
              <a:ext cx="829947" cy="13315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 flipV="1">
              <a:off x="3027619" y="2700162"/>
              <a:ext cx="2194551" cy="180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4452608" y="1346621"/>
              <a:ext cx="743738" cy="13035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 flipV="1">
              <a:off x="4394965" y="370097"/>
              <a:ext cx="821953" cy="9322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777006" y="287741"/>
              <a:ext cx="671949" cy="15559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 flipV="1">
              <a:off x="5564657" y="1935095"/>
              <a:ext cx="1069450" cy="7491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3366061" y="218224"/>
              <a:ext cx="6333664" cy="9358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 flipV="1">
              <a:off x="4363299" y="1173871"/>
              <a:ext cx="5292263" cy="29786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 flipV="1">
              <a:off x="7124364" y="1300871"/>
              <a:ext cx="2658198" cy="6373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 flipV="1">
              <a:off x="8820833" y="202454"/>
              <a:ext cx="2529197" cy="23979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8684661" y="160695"/>
              <a:ext cx="2792370" cy="1687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 flipV="1">
              <a:off x="5636832" y="323222"/>
              <a:ext cx="2492833" cy="601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 flipV="1">
              <a:off x="5713517" y="2720801"/>
              <a:ext cx="2584998" cy="961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 flipV="1">
              <a:off x="8912837" y="2654536"/>
              <a:ext cx="1830124" cy="561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1981589" y="151913"/>
              <a:ext cx="1665701" cy="497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 flipV="1">
              <a:off x="12712363" y="776831"/>
              <a:ext cx="1061927" cy="9569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2839364" y="1860801"/>
              <a:ext cx="1351431" cy="63663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 flipV="1">
              <a:off x="11362566" y="2624437"/>
              <a:ext cx="2955230" cy="1449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 flipV="1">
              <a:off x="11435646" y="1758627"/>
              <a:ext cx="766471" cy="9002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 flipV="1">
              <a:off x="10106033" y="624473"/>
              <a:ext cx="6054980" cy="622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2706908" y="1639025"/>
              <a:ext cx="3557997" cy="6011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7403390" y="808735"/>
              <a:ext cx="79057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1" build="p" bldLvl="5" animBg="1" advAuto="0"/>
      <p:bldP spid="366" grpId="3" animBg="1" advAuto="0"/>
      <p:bldP spid="367" grpId="4" animBg="1" advAuto="0"/>
      <p:bldP spid="368" grpId="5" animBg="1" advAuto="0"/>
      <p:bldP spid="445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Blockchain structure</a:t>
            </a:r>
          </a:p>
        </p:txBody>
      </p:sp>
      <p:sp>
        <p:nvSpPr>
          <p:cNvPr id="449" name="Shape 449"/>
          <p:cNvSpPr/>
          <p:nvPr/>
        </p:nvSpPr>
        <p:spPr>
          <a:xfrm>
            <a:off x="2486805" y="3566159"/>
            <a:ext cx="19410390" cy="89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000125" lvl="1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typical block looks like this:</a:t>
            </a:r>
          </a:p>
        </p:txBody>
      </p:sp>
      <p:sp>
        <p:nvSpPr>
          <p:cNvPr id="450" name="Shape 450"/>
          <p:cNvSpPr/>
          <p:nvPr/>
        </p:nvSpPr>
        <p:spPr>
          <a:xfrm>
            <a:off x="2765462" y="4578964"/>
            <a:ext cx="18853076" cy="877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defRPr sz="3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algn="l" defTabSz="642937"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</a:p>
          <a:p>
            <a:pPr algn="l" defTabSz="642937">
              <a:defRPr sz="3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</a:t>
            </a:r>
            <a:r>
              <a:rPr b="1"/>
              <a:t>size</a:t>
            </a:r>
            <a:r>
              <a:t>"</a:t>
            </a:r>
            <a:r>
              <a:rPr>
                <a:solidFill>
                  <a:srgbClr val="000000"/>
                </a:solidFill>
              </a:rPr>
              <a:t> : </a:t>
            </a:r>
            <a:r>
              <a:rPr>
                <a:solidFill>
                  <a:srgbClr val="BF8F00"/>
                </a:solidFill>
              </a:rPr>
              <a:t>43561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algn="l" defTabSz="642937">
              <a:defRPr sz="3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</a:t>
            </a:r>
            <a:r>
              <a:rPr b="1"/>
              <a:t>version</a:t>
            </a:r>
            <a:r>
              <a:t>"</a:t>
            </a:r>
            <a:r>
              <a:rPr>
                <a:solidFill>
                  <a:srgbClr val="000000"/>
                </a:solidFill>
              </a:rPr>
              <a:t> : </a:t>
            </a:r>
            <a:r>
              <a:rPr>
                <a:solidFill>
                  <a:srgbClr val="BF8F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algn="l" defTabSz="642937">
              <a:defRPr sz="3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</a:t>
            </a:r>
            <a:r>
              <a:rPr b="1"/>
              <a:t>previousblockhash</a:t>
            </a:r>
            <a:r>
              <a:t>"</a:t>
            </a:r>
            <a:r>
              <a:rPr>
                <a:solidFill>
                  <a:srgbClr val="000000"/>
                </a:solidFill>
              </a:rPr>
              <a:t> :</a:t>
            </a:r>
          </a:p>
          <a:p>
            <a:pPr algn="l" defTabSz="642937">
              <a:defRPr sz="3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"00000000000000027e7ba6fe7bad39fafdb5a83caed765f05f8a1b71a1632249"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algn="l" defTabSz="642937">
              <a:defRPr sz="3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</a:t>
            </a:r>
            <a:r>
              <a:rPr b="1"/>
              <a:t>merkleroot</a:t>
            </a:r>
            <a:r>
              <a:t>"</a:t>
            </a:r>
            <a:r>
              <a:rPr>
                <a:solidFill>
                  <a:srgbClr val="000000"/>
                </a:solidFill>
              </a:rPr>
              <a:t> :</a:t>
            </a:r>
          </a:p>
          <a:p>
            <a:pPr algn="l" defTabSz="642937">
              <a:defRPr sz="3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"5e049f4030e0ab2debb92378f53c0a6e02348aea083f3ab25e1d94ea1155e29d"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algn="l" defTabSz="642937">
              <a:defRPr sz="30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D1D00"/>
                </a:solidFill>
              </a:rPr>
              <a:t>"</a:t>
            </a:r>
            <a:r>
              <a:rPr b="1">
                <a:solidFill>
                  <a:srgbClr val="CD1D00"/>
                </a:solidFill>
              </a:rPr>
              <a:t>time</a:t>
            </a:r>
            <a:r>
              <a:rPr>
                <a:solidFill>
                  <a:srgbClr val="CD1D00"/>
                </a:solidFill>
              </a:rPr>
              <a:t>"</a:t>
            </a:r>
            <a:r>
              <a:rPr>
                <a:solidFill>
                  <a:srgbClr val="000000"/>
                </a:solidFill>
              </a:rPr>
              <a:t> : </a:t>
            </a:r>
            <a:r>
              <a:t>1388185338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algn="l" defTabSz="642937">
              <a:defRPr sz="30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D1D00"/>
                </a:solidFill>
              </a:rPr>
              <a:t>"</a:t>
            </a:r>
            <a:r>
              <a:rPr b="1">
                <a:solidFill>
                  <a:srgbClr val="CD1D00"/>
                </a:solidFill>
              </a:rPr>
              <a:t>difficulty</a:t>
            </a:r>
            <a:r>
              <a:rPr>
                <a:solidFill>
                  <a:srgbClr val="CD1D00"/>
                </a:solidFill>
              </a:rPr>
              <a:t>"</a:t>
            </a:r>
            <a:r>
              <a:rPr>
                <a:solidFill>
                  <a:srgbClr val="000000"/>
                </a:solidFill>
              </a:rPr>
              <a:t> : </a:t>
            </a:r>
            <a:r>
              <a:t>1180923191.25802612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algn="l" defTabSz="642937">
              <a:defRPr sz="30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D1D00"/>
                </a:solidFill>
              </a:rPr>
              <a:t>"</a:t>
            </a:r>
            <a:r>
              <a:rPr b="1">
                <a:solidFill>
                  <a:srgbClr val="CD1D00"/>
                </a:solidFill>
              </a:rPr>
              <a:t>nonce</a:t>
            </a:r>
            <a:r>
              <a:rPr>
                <a:solidFill>
                  <a:srgbClr val="CD1D00"/>
                </a:solidFill>
              </a:rPr>
              <a:t>"</a:t>
            </a:r>
            <a:r>
              <a:rPr>
                <a:solidFill>
                  <a:srgbClr val="000000"/>
                </a:solidFill>
              </a:rPr>
              <a:t> : </a:t>
            </a:r>
            <a:r>
              <a:t>4215439401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algn="l" defTabSz="642937"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>
                <a:solidFill>
                  <a:srgbClr val="CD1D00"/>
                </a:solidFill>
              </a:rPr>
              <a:t>"</a:t>
            </a:r>
            <a:r>
              <a:rPr b="1">
                <a:solidFill>
                  <a:srgbClr val="CD1D00"/>
                </a:solidFill>
              </a:rPr>
              <a:t>tx</a:t>
            </a:r>
            <a:r>
              <a:rPr>
                <a:solidFill>
                  <a:srgbClr val="CD1D00"/>
                </a:solidFill>
              </a:rPr>
              <a:t>"</a:t>
            </a:r>
            <a:r>
              <a:t> : [</a:t>
            </a:r>
          </a:p>
          <a:p>
            <a:pPr algn="l" defTabSz="642937">
              <a:defRPr sz="3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"257e7497fb8bc68491eb2c7b699dbab234831600e7172f0d9e6522c7cf3f6c77"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algn="l" defTabSz="642937"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00000"/>
              </a:solidFill>
            </a:endParaRPr>
          </a:p>
          <a:p>
            <a:pPr algn="l" defTabSz="642937"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... transactions omitted ...</a:t>
            </a:r>
          </a:p>
          <a:p>
            <a:pPr algn="l" defTabSz="642937"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algn="l" defTabSz="642937">
              <a:defRPr sz="3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"05cfd38f6ae6aa83674cc99e4d75a1458c1172bab84725eda41d018a09176634"</a:t>
            </a:r>
            <a:endParaRPr>
              <a:solidFill>
                <a:srgbClr val="000000"/>
              </a:solidFill>
            </a:endParaRPr>
          </a:p>
          <a:p>
            <a:pPr algn="l" defTabSz="642937"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]</a:t>
            </a:r>
          </a:p>
          <a:p>
            <a:pPr algn="l" defTabSz="642937"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1" animBg="1" advAuto="0"/>
      <p:bldP spid="450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20455" y="3594099"/>
            <a:ext cx="5524501" cy="788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5650" y="3594099"/>
            <a:ext cx="5524500" cy="78867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xfrm>
            <a:off x="23722466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55" name="Shape 455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Blockchain structure</a:t>
            </a:r>
          </a:p>
        </p:txBody>
      </p:sp>
      <p:sp>
        <p:nvSpPr>
          <p:cNvPr id="456" name="Shape 456"/>
          <p:cNvSpPr/>
          <p:nvPr/>
        </p:nvSpPr>
        <p:spPr>
          <a:xfrm>
            <a:off x="9594949" y="5016696"/>
            <a:ext cx="5358210" cy="633885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4B5960"/>
                </a:solidFill>
              </a:defRPr>
            </a:pP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9525595" y="3605221"/>
            <a:ext cx="5496918" cy="7864457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460" name="Group 460"/>
          <p:cNvGrpSpPr/>
          <p:nvPr/>
        </p:nvGrpSpPr>
        <p:grpSpPr>
          <a:xfrm>
            <a:off x="9607649" y="4993380"/>
            <a:ext cx="5332810" cy="600076"/>
            <a:chOff x="0" y="0"/>
            <a:chExt cx="5332808" cy="600075"/>
          </a:xfrm>
        </p:grpSpPr>
        <p:sp>
          <p:nvSpPr>
            <p:cNvPr id="458" name="Shape 458"/>
            <p:cNvSpPr/>
            <p:nvPr/>
          </p:nvSpPr>
          <p:spPr>
            <a:xfrm>
              <a:off x="0" y="12699"/>
              <a:ext cx="5332809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228762" y="0"/>
              <a:ext cx="87528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Size</a:t>
              </a:r>
            </a:p>
          </p:txBody>
        </p:sp>
      </p:grpSp>
      <p:grpSp>
        <p:nvGrpSpPr>
          <p:cNvPr id="463" name="Group 463"/>
          <p:cNvGrpSpPr/>
          <p:nvPr/>
        </p:nvGrpSpPr>
        <p:grpSpPr>
          <a:xfrm>
            <a:off x="9618898" y="8435152"/>
            <a:ext cx="5332810" cy="600076"/>
            <a:chOff x="0" y="0"/>
            <a:chExt cx="5332808" cy="600075"/>
          </a:xfrm>
        </p:grpSpPr>
        <p:sp>
          <p:nvSpPr>
            <p:cNvPr id="461" name="Shape 461"/>
            <p:cNvSpPr/>
            <p:nvPr/>
          </p:nvSpPr>
          <p:spPr>
            <a:xfrm>
              <a:off x="0" y="12699"/>
              <a:ext cx="5332809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639355" y="0"/>
              <a:ext cx="2054099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Merkle root</a:t>
              </a:r>
            </a:p>
          </p:txBody>
        </p:sp>
      </p:grpSp>
      <p:grpSp>
        <p:nvGrpSpPr>
          <p:cNvPr id="466" name="Group 466"/>
          <p:cNvGrpSpPr/>
          <p:nvPr/>
        </p:nvGrpSpPr>
        <p:grpSpPr>
          <a:xfrm>
            <a:off x="9620349" y="9024042"/>
            <a:ext cx="5332810" cy="2338678"/>
            <a:chOff x="0" y="0"/>
            <a:chExt cx="5332808" cy="2338676"/>
          </a:xfrm>
        </p:grpSpPr>
        <p:sp>
          <p:nvSpPr>
            <p:cNvPr id="464" name="Shape 464"/>
            <p:cNvSpPr/>
            <p:nvPr/>
          </p:nvSpPr>
          <p:spPr>
            <a:xfrm>
              <a:off x="0" y="0"/>
              <a:ext cx="5332809" cy="2338677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502830" y="894700"/>
              <a:ext cx="2301749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Transactions</a:t>
              </a:r>
            </a:p>
          </p:txBody>
        </p:sp>
      </p:grpSp>
      <p:grpSp>
        <p:nvGrpSpPr>
          <p:cNvPr id="469" name="Group 469"/>
          <p:cNvGrpSpPr/>
          <p:nvPr/>
        </p:nvGrpSpPr>
        <p:grpSpPr>
          <a:xfrm>
            <a:off x="9607649" y="5562665"/>
            <a:ext cx="5332810" cy="600076"/>
            <a:chOff x="0" y="0"/>
            <a:chExt cx="5332808" cy="600075"/>
          </a:xfrm>
        </p:grpSpPr>
        <p:sp>
          <p:nvSpPr>
            <p:cNvPr id="467" name="Shape 467"/>
            <p:cNvSpPr/>
            <p:nvPr/>
          </p:nvSpPr>
          <p:spPr>
            <a:xfrm>
              <a:off x="0" y="12699"/>
              <a:ext cx="5332809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963967" y="0"/>
              <a:ext cx="140487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Version</a:t>
              </a:r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9607649" y="6149716"/>
            <a:ext cx="5332810" cy="600076"/>
            <a:chOff x="0" y="0"/>
            <a:chExt cx="5332808" cy="600075"/>
          </a:xfrm>
        </p:grpSpPr>
        <p:sp>
          <p:nvSpPr>
            <p:cNvPr id="470" name="Shape 470"/>
            <p:cNvSpPr/>
            <p:nvPr/>
          </p:nvSpPr>
          <p:spPr>
            <a:xfrm>
              <a:off x="0" y="12699"/>
              <a:ext cx="5332809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876974" y="0"/>
              <a:ext cx="3578861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Previous block hash</a:t>
              </a:r>
            </a:p>
          </p:txBody>
        </p:sp>
      </p:grpSp>
      <p:grpSp>
        <p:nvGrpSpPr>
          <p:cNvPr id="475" name="Group 475"/>
          <p:cNvGrpSpPr/>
          <p:nvPr/>
        </p:nvGrpSpPr>
        <p:grpSpPr>
          <a:xfrm>
            <a:off x="9607649" y="6722961"/>
            <a:ext cx="5332810" cy="600076"/>
            <a:chOff x="0" y="0"/>
            <a:chExt cx="5332808" cy="600075"/>
          </a:xfrm>
        </p:grpSpPr>
        <p:sp>
          <p:nvSpPr>
            <p:cNvPr id="473" name="Shape 473"/>
            <p:cNvSpPr/>
            <p:nvPr/>
          </p:nvSpPr>
          <p:spPr>
            <a:xfrm>
              <a:off x="0" y="12699"/>
              <a:ext cx="5332809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175803" y="0"/>
              <a:ext cx="981203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Time</a:t>
              </a:r>
            </a:p>
          </p:txBody>
        </p:sp>
      </p:grpSp>
      <p:grpSp>
        <p:nvGrpSpPr>
          <p:cNvPr id="478" name="Group 478"/>
          <p:cNvGrpSpPr/>
          <p:nvPr/>
        </p:nvGrpSpPr>
        <p:grpSpPr>
          <a:xfrm>
            <a:off x="9607649" y="3660350"/>
            <a:ext cx="5332810" cy="600076"/>
            <a:chOff x="0" y="0"/>
            <a:chExt cx="5332808" cy="600075"/>
          </a:xfrm>
        </p:grpSpPr>
        <p:sp>
          <p:nvSpPr>
            <p:cNvPr id="476" name="Shape 476"/>
            <p:cNvSpPr/>
            <p:nvPr/>
          </p:nvSpPr>
          <p:spPr>
            <a:xfrm>
              <a:off x="1344489" y="0"/>
              <a:ext cx="2643831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Block hash</a:t>
              </a:r>
            </a:p>
          </p:txBody>
        </p:sp>
        <p:sp>
          <p:nvSpPr>
            <p:cNvPr id="477" name="Shape 477"/>
            <p:cNvSpPr/>
            <p:nvPr/>
          </p:nvSpPr>
          <p:spPr>
            <a:xfrm>
              <a:off x="0" y="12699"/>
              <a:ext cx="5332809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81" name="Group 481"/>
          <p:cNvGrpSpPr/>
          <p:nvPr/>
        </p:nvGrpSpPr>
        <p:grpSpPr>
          <a:xfrm>
            <a:off x="9607649" y="4229701"/>
            <a:ext cx="5332810" cy="600076"/>
            <a:chOff x="0" y="0"/>
            <a:chExt cx="5332808" cy="600075"/>
          </a:xfrm>
        </p:grpSpPr>
        <p:sp>
          <p:nvSpPr>
            <p:cNvPr id="479" name="Shape 479"/>
            <p:cNvSpPr/>
            <p:nvPr/>
          </p:nvSpPr>
          <p:spPr>
            <a:xfrm>
              <a:off x="1113446" y="0"/>
              <a:ext cx="310591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Block height</a:t>
              </a:r>
            </a:p>
          </p:txBody>
        </p:sp>
        <p:sp>
          <p:nvSpPr>
            <p:cNvPr id="480" name="Shape 480"/>
            <p:cNvSpPr/>
            <p:nvPr/>
          </p:nvSpPr>
          <p:spPr>
            <a:xfrm>
              <a:off x="0" y="12699"/>
              <a:ext cx="5332809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84" name="Group 484"/>
          <p:cNvGrpSpPr/>
          <p:nvPr/>
        </p:nvGrpSpPr>
        <p:grpSpPr>
          <a:xfrm>
            <a:off x="9618898" y="7293354"/>
            <a:ext cx="5332810" cy="600076"/>
            <a:chOff x="0" y="0"/>
            <a:chExt cx="5332808" cy="600075"/>
          </a:xfrm>
        </p:grpSpPr>
        <p:sp>
          <p:nvSpPr>
            <p:cNvPr id="482" name="Shape 482"/>
            <p:cNvSpPr/>
            <p:nvPr/>
          </p:nvSpPr>
          <p:spPr>
            <a:xfrm>
              <a:off x="0" y="12699"/>
              <a:ext cx="5332809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1861669" y="0"/>
              <a:ext cx="1609472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Difficulty</a:t>
              </a:r>
            </a:p>
          </p:txBody>
        </p:sp>
      </p:grpSp>
      <p:grpSp>
        <p:nvGrpSpPr>
          <p:cNvPr id="487" name="Group 487"/>
          <p:cNvGrpSpPr/>
          <p:nvPr/>
        </p:nvGrpSpPr>
        <p:grpSpPr>
          <a:xfrm>
            <a:off x="9618898" y="7864854"/>
            <a:ext cx="5332810" cy="600076"/>
            <a:chOff x="0" y="0"/>
            <a:chExt cx="5332808" cy="600075"/>
          </a:xfrm>
        </p:grpSpPr>
        <p:sp>
          <p:nvSpPr>
            <p:cNvPr id="485" name="Shape 485"/>
            <p:cNvSpPr/>
            <p:nvPr/>
          </p:nvSpPr>
          <p:spPr>
            <a:xfrm>
              <a:off x="0" y="12699"/>
              <a:ext cx="5332809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27404" y="0"/>
              <a:ext cx="1278002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Nonce</a:t>
              </a:r>
            </a:p>
          </p:txBody>
        </p:sp>
      </p:grpSp>
      <p:sp>
        <p:nvSpPr>
          <p:cNvPr id="488" name="Shape 488"/>
          <p:cNvSpPr/>
          <p:nvPr/>
        </p:nvSpPr>
        <p:spPr>
          <a:xfrm rot="1742802">
            <a:off x="14134416" y="4923642"/>
            <a:ext cx="4989578" cy="559111"/>
          </a:xfrm>
          <a:prstGeom prst="rightArrow">
            <a:avLst>
              <a:gd name="adj1" fmla="val 40558"/>
              <a:gd name="adj2" fmla="val 107084"/>
            </a:avLst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9" name="Shape 489"/>
          <p:cNvSpPr/>
          <p:nvPr/>
        </p:nvSpPr>
        <p:spPr>
          <a:xfrm rot="1742802">
            <a:off x="6387416" y="4923642"/>
            <a:ext cx="4989578" cy="559111"/>
          </a:xfrm>
          <a:prstGeom prst="rightArrow">
            <a:avLst>
              <a:gd name="adj1" fmla="val 40558"/>
              <a:gd name="adj2" fmla="val 107084"/>
            </a:avLst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16" animBg="1" advAuto="0"/>
      <p:bldP spid="453" grpId="4" animBg="1" advAuto="0"/>
      <p:bldP spid="456" grpId="1" animBg="1" advAuto="0"/>
      <p:bldP spid="457" grpId="12" animBg="1" advAuto="0"/>
      <p:bldP spid="460" grpId="10" animBg="1" advAuto="0"/>
      <p:bldP spid="463" grpId="9" animBg="1" advAuto="0"/>
      <p:bldP spid="466" grpId="8" animBg="1" advAuto="0"/>
      <p:bldP spid="469" grpId="2" animBg="1" advAuto="0"/>
      <p:bldP spid="472" grpId="3" animBg="1" advAuto="0"/>
      <p:bldP spid="475" grpId="6" animBg="1" advAuto="0"/>
      <p:bldP spid="478" grpId="13" animBg="1" advAuto="0"/>
      <p:bldP spid="481" grpId="14" animBg="1" advAuto="0"/>
      <p:bldP spid="484" grpId="7" animBg="1" advAuto="0"/>
      <p:bldP spid="487" grpId="11" animBg="1" advAuto="0"/>
      <p:bldP spid="488" grpId="15" animBg="1" advAuto="0"/>
      <p:bldP spid="489" grpId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Blockchain structure</a:t>
            </a:r>
          </a:p>
        </p:txBody>
      </p:sp>
      <p:sp>
        <p:nvSpPr>
          <p:cNvPr id="492" name="Shape 492"/>
          <p:cNvSpPr>
            <a:spLocks noGrp="1"/>
          </p:cNvSpPr>
          <p:nvPr>
            <p:ph type="sldNum" sz="quarter" idx="2"/>
          </p:nvPr>
        </p:nvSpPr>
        <p:spPr>
          <a:xfrm>
            <a:off x="23722466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571" name="Group 571"/>
          <p:cNvGrpSpPr/>
          <p:nvPr/>
        </p:nvGrpSpPr>
        <p:grpSpPr>
          <a:xfrm>
            <a:off x="-14709889" y="2591557"/>
            <a:ext cx="44717511" cy="8951054"/>
            <a:chOff x="0" y="0"/>
            <a:chExt cx="44717510" cy="8951052"/>
          </a:xfrm>
        </p:grpSpPr>
        <p:grpSp>
          <p:nvGrpSpPr>
            <p:cNvPr id="569" name="Group 569"/>
            <p:cNvGrpSpPr/>
            <p:nvPr/>
          </p:nvGrpSpPr>
          <p:grpSpPr>
            <a:xfrm>
              <a:off x="1915678" y="1013664"/>
              <a:ext cx="42801833" cy="7937389"/>
              <a:chOff x="0" y="0"/>
              <a:chExt cx="42801832" cy="7937388"/>
            </a:xfrm>
          </p:grpSpPr>
          <p:grpSp>
            <p:nvGrpSpPr>
              <p:cNvPr id="563" name="Group 563"/>
              <p:cNvGrpSpPr/>
              <p:nvPr/>
            </p:nvGrpSpPr>
            <p:grpSpPr>
              <a:xfrm>
                <a:off x="14856099" y="0"/>
                <a:ext cx="27945734" cy="7937389"/>
                <a:chOff x="0" y="0"/>
                <a:chExt cx="27945732" cy="7937388"/>
              </a:xfrm>
            </p:grpSpPr>
            <p:sp>
              <p:nvSpPr>
                <p:cNvPr id="493" name="Shape 493"/>
                <p:cNvSpPr/>
                <p:nvPr/>
              </p:nvSpPr>
              <p:spPr>
                <a:xfrm>
                  <a:off x="7533060" y="1411474"/>
                  <a:ext cx="5358210" cy="6338858"/>
                </a:xfrm>
                <a:prstGeom prst="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4B5960"/>
                      </a:solidFill>
                    </a:defRPr>
                  </a:pPr>
                  <a:endParaRPr/>
                </a:p>
              </p:txBody>
            </p:sp>
            <p:sp>
              <p:nvSpPr>
                <p:cNvPr id="494" name="Shape 494"/>
                <p:cNvSpPr/>
                <p:nvPr/>
              </p:nvSpPr>
              <p:spPr>
                <a:xfrm>
                  <a:off x="7463706" y="0"/>
                  <a:ext cx="5496918" cy="786445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495" name="Shape 495"/>
                <p:cNvSpPr/>
                <p:nvPr/>
              </p:nvSpPr>
              <p:spPr>
                <a:xfrm>
                  <a:off x="8890249" y="55129"/>
                  <a:ext cx="2643832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Block hash</a:t>
                  </a:r>
                </a:p>
              </p:txBody>
            </p:sp>
            <p:sp>
              <p:nvSpPr>
                <p:cNvPr id="496" name="Shape 496"/>
                <p:cNvSpPr/>
                <p:nvPr/>
              </p:nvSpPr>
              <p:spPr>
                <a:xfrm>
                  <a:off x="7545760" y="1400858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497" name="Shape 497"/>
                <p:cNvSpPr/>
                <p:nvPr/>
              </p:nvSpPr>
              <p:spPr>
                <a:xfrm>
                  <a:off x="9774523" y="1388158"/>
                  <a:ext cx="875285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Size</a:t>
                  </a:r>
                </a:p>
              </p:txBody>
            </p:sp>
            <p:sp>
              <p:nvSpPr>
                <p:cNvPr id="498" name="Shape 498"/>
                <p:cNvSpPr/>
                <p:nvPr/>
              </p:nvSpPr>
              <p:spPr>
                <a:xfrm>
                  <a:off x="7557009" y="4842630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499" name="Shape 499"/>
                <p:cNvSpPr/>
                <p:nvPr/>
              </p:nvSpPr>
              <p:spPr>
                <a:xfrm>
                  <a:off x="9196364" y="4829930"/>
                  <a:ext cx="2054099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Merkle root</a:t>
                  </a:r>
                </a:p>
              </p:txBody>
            </p:sp>
            <p:sp>
              <p:nvSpPr>
                <p:cNvPr id="500" name="Shape 500"/>
                <p:cNvSpPr/>
                <p:nvPr/>
              </p:nvSpPr>
              <p:spPr>
                <a:xfrm>
                  <a:off x="7558460" y="5418821"/>
                  <a:ext cx="5332810" cy="2338677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01" name="Shape 501"/>
                <p:cNvSpPr/>
                <p:nvPr/>
              </p:nvSpPr>
              <p:spPr>
                <a:xfrm>
                  <a:off x="9061291" y="6313521"/>
                  <a:ext cx="2301749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Transactions</a:t>
                  </a:r>
                </a:p>
              </p:txBody>
            </p:sp>
            <p:sp>
              <p:nvSpPr>
                <p:cNvPr id="502" name="Shape 502"/>
                <p:cNvSpPr/>
                <p:nvPr/>
              </p:nvSpPr>
              <p:spPr>
                <a:xfrm>
                  <a:off x="7545760" y="1970143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03" name="Shape 503"/>
                <p:cNvSpPr/>
                <p:nvPr/>
              </p:nvSpPr>
              <p:spPr>
                <a:xfrm>
                  <a:off x="9509728" y="1957443"/>
                  <a:ext cx="1404875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Version</a:t>
                  </a:r>
                </a:p>
              </p:txBody>
            </p:sp>
            <p:sp>
              <p:nvSpPr>
                <p:cNvPr id="504" name="Shape 504"/>
                <p:cNvSpPr/>
                <p:nvPr/>
              </p:nvSpPr>
              <p:spPr>
                <a:xfrm>
                  <a:off x="7545760" y="2557195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05" name="Shape 505"/>
                <p:cNvSpPr/>
                <p:nvPr/>
              </p:nvSpPr>
              <p:spPr>
                <a:xfrm>
                  <a:off x="8422734" y="2544495"/>
                  <a:ext cx="3578861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Previous block hash</a:t>
                  </a:r>
                </a:p>
              </p:txBody>
            </p:sp>
            <p:sp>
              <p:nvSpPr>
                <p:cNvPr id="506" name="Shape 506"/>
                <p:cNvSpPr/>
                <p:nvPr/>
              </p:nvSpPr>
              <p:spPr>
                <a:xfrm>
                  <a:off x="7545760" y="3130439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07" name="Shape 507"/>
                <p:cNvSpPr/>
                <p:nvPr/>
              </p:nvSpPr>
              <p:spPr>
                <a:xfrm>
                  <a:off x="9721564" y="3117739"/>
                  <a:ext cx="981203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Time</a:t>
                  </a:r>
                </a:p>
              </p:txBody>
            </p:sp>
            <p:sp>
              <p:nvSpPr>
                <p:cNvPr id="508" name="Shape 508"/>
                <p:cNvSpPr/>
                <p:nvPr/>
              </p:nvSpPr>
              <p:spPr>
                <a:xfrm>
                  <a:off x="8659207" y="624479"/>
                  <a:ext cx="3105917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Block height</a:t>
                  </a:r>
                </a:p>
              </p:txBody>
            </p:sp>
            <p:sp>
              <p:nvSpPr>
                <p:cNvPr id="509" name="Shape 509"/>
                <p:cNvSpPr/>
                <p:nvPr/>
              </p:nvSpPr>
              <p:spPr>
                <a:xfrm>
                  <a:off x="7545760" y="67829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10" name="Shape 510"/>
                <p:cNvSpPr/>
                <p:nvPr/>
              </p:nvSpPr>
              <p:spPr>
                <a:xfrm>
                  <a:off x="7545760" y="637179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11" name="Shape 511"/>
                <p:cNvSpPr/>
                <p:nvPr/>
              </p:nvSpPr>
              <p:spPr>
                <a:xfrm>
                  <a:off x="7557009" y="3700832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12" name="Shape 512"/>
                <p:cNvSpPr/>
                <p:nvPr/>
              </p:nvSpPr>
              <p:spPr>
                <a:xfrm>
                  <a:off x="9418678" y="3688132"/>
                  <a:ext cx="1609472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Difficulty</a:t>
                  </a:r>
                </a:p>
              </p:txBody>
            </p:sp>
            <p:sp>
              <p:nvSpPr>
                <p:cNvPr id="513" name="Shape 513"/>
                <p:cNvSpPr/>
                <p:nvPr/>
              </p:nvSpPr>
              <p:spPr>
                <a:xfrm>
                  <a:off x="7557009" y="4272332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14" name="Shape 514"/>
                <p:cNvSpPr/>
                <p:nvPr/>
              </p:nvSpPr>
              <p:spPr>
                <a:xfrm>
                  <a:off x="9584413" y="4259632"/>
                  <a:ext cx="1278002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Nonce</a:t>
                  </a:r>
                </a:p>
              </p:txBody>
            </p:sp>
            <p:sp>
              <p:nvSpPr>
                <p:cNvPr id="515" name="Shape 515"/>
                <p:cNvSpPr/>
                <p:nvPr/>
              </p:nvSpPr>
              <p:spPr>
                <a:xfrm>
                  <a:off x="69353" y="1484407"/>
                  <a:ext cx="5358211" cy="6338857"/>
                </a:xfrm>
                <a:prstGeom prst="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4B5960"/>
                      </a:solidFill>
                    </a:defRPr>
                  </a:pPr>
                  <a:endParaRPr/>
                </a:p>
              </p:txBody>
            </p:sp>
            <p:sp>
              <p:nvSpPr>
                <p:cNvPr id="516" name="Shape 516"/>
                <p:cNvSpPr/>
                <p:nvPr/>
              </p:nvSpPr>
              <p:spPr>
                <a:xfrm>
                  <a:off x="0" y="72932"/>
                  <a:ext cx="5496917" cy="7864457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17" name="Shape 517"/>
                <p:cNvSpPr/>
                <p:nvPr/>
              </p:nvSpPr>
              <p:spPr>
                <a:xfrm>
                  <a:off x="1426542" y="128061"/>
                  <a:ext cx="2643832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Block hash</a:t>
                  </a:r>
                </a:p>
              </p:txBody>
            </p:sp>
            <p:sp>
              <p:nvSpPr>
                <p:cNvPr id="518" name="Shape 518"/>
                <p:cNvSpPr/>
                <p:nvPr/>
              </p:nvSpPr>
              <p:spPr>
                <a:xfrm>
                  <a:off x="82053" y="1473791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19" name="Shape 519"/>
                <p:cNvSpPr/>
                <p:nvPr/>
              </p:nvSpPr>
              <p:spPr>
                <a:xfrm>
                  <a:off x="2310816" y="1461091"/>
                  <a:ext cx="875285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Size</a:t>
                  </a:r>
                </a:p>
              </p:txBody>
            </p:sp>
            <p:sp>
              <p:nvSpPr>
                <p:cNvPr id="520" name="Shape 520"/>
                <p:cNvSpPr/>
                <p:nvPr/>
              </p:nvSpPr>
              <p:spPr>
                <a:xfrm>
                  <a:off x="93302" y="4915563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21" name="Shape 521"/>
                <p:cNvSpPr/>
                <p:nvPr/>
              </p:nvSpPr>
              <p:spPr>
                <a:xfrm>
                  <a:off x="1732658" y="4902863"/>
                  <a:ext cx="2054099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Merkle root</a:t>
                  </a:r>
                </a:p>
              </p:txBody>
            </p:sp>
            <p:sp>
              <p:nvSpPr>
                <p:cNvPr id="522" name="Shape 522"/>
                <p:cNvSpPr/>
                <p:nvPr/>
              </p:nvSpPr>
              <p:spPr>
                <a:xfrm>
                  <a:off x="94753" y="5491753"/>
                  <a:ext cx="5332810" cy="2338678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23" name="Shape 523"/>
                <p:cNvSpPr/>
                <p:nvPr/>
              </p:nvSpPr>
              <p:spPr>
                <a:xfrm>
                  <a:off x="1597584" y="6386454"/>
                  <a:ext cx="2301749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Transactions</a:t>
                  </a:r>
                </a:p>
              </p:txBody>
            </p:sp>
            <p:sp>
              <p:nvSpPr>
                <p:cNvPr id="524" name="Shape 524"/>
                <p:cNvSpPr/>
                <p:nvPr/>
              </p:nvSpPr>
              <p:spPr>
                <a:xfrm>
                  <a:off x="82053" y="2043076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25" name="Shape 525"/>
                <p:cNvSpPr/>
                <p:nvPr/>
              </p:nvSpPr>
              <p:spPr>
                <a:xfrm>
                  <a:off x="2046021" y="2030376"/>
                  <a:ext cx="1404875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Version</a:t>
                  </a:r>
                </a:p>
              </p:txBody>
            </p:sp>
            <p:sp>
              <p:nvSpPr>
                <p:cNvPr id="526" name="Shape 526"/>
                <p:cNvSpPr/>
                <p:nvPr/>
              </p:nvSpPr>
              <p:spPr>
                <a:xfrm>
                  <a:off x="82053" y="2630127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27" name="Shape 527"/>
                <p:cNvSpPr/>
                <p:nvPr/>
              </p:nvSpPr>
              <p:spPr>
                <a:xfrm>
                  <a:off x="959028" y="2617427"/>
                  <a:ext cx="3578861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Previous block hash</a:t>
                  </a:r>
                </a:p>
              </p:txBody>
            </p:sp>
            <p:sp>
              <p:nvSpPr>
                <p:cNvPr id="528" name="Shape 528"/>
                <p:cNvSpPr/>
                <p:nvPr/>
              </p:nvSpPr>
              <p:spPr>
                <a:xfrm>
                  <a:off x="82053" y="3203372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29" name="Shape 529"/>
                <p:cNvSpPr/>
                <p:nvPr/>
              </p:nvSpPr>
              <p:spPr>
                <a:xfrm>
                  <a:off x="2257857" y="3190672"/>
                  <a:ext cx="981203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Time</a:t>
                  </a:r>
                </a:p>
              </p:txBody>
            </p:sp>
            <p:sp>
              <p:nvSpPr>
                <p:cNvPr id="530" name="Shape 530"/>
                <p:cNvSpPr/>
                <p:nvPr/>
              </p:nvSpPr>
              <p:spPr>
                <a:xfrm>
                  <a:off x="1195500" y="697412"/>
                  <a:ext cx="3105917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Block height</a:t>
                  </a:r>
                </a:p>
              </p:txBody>
            </p:sp>
            <p:sp>
              <p:nvSpPr>
                <p:cNvPr id="531" name="Shape 531"/>
                <p:cNvSpPr/>
                <p:nvPr/>
              </p:nvSpPr>
              <p:spPr>
                <a:xfrm>
                  <a:off x="82053" y="140761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32" name="Shape 532"/>
                <p:cNvSpPr/>
                <p:nvPr/>
              </p:nvSpPr>
              <p:spPr>
                <a:xfrm>
                  <a:off x="82053" y="710112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33" name="Shape 533"/>
                <p:cNvSpPr/>
                <p:nvPr/>
              </p:nvSpPr>
              <p:spPr>
                <a:xfrm>
                  <a:off x="93302" y="3773765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34" name="Shape 534"/>
                <p:cNvSpPr/>
                <p:nvPr/>
              </p:nvSpPr>
              <p:spPr>
                <a:xfrm>
                  <a:off x="1954971" y="3761065"/>
                  <a:ext cx="1609472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Difficulty</a:t>
                  </a:r>
                </a:p>
              </p:txBody>
            </p:sp>
            <p:sp>
              <p:nvSpPr>
                <p:cNvPr id="535" name="Shape 535"/>
                <p:cNvSpPr/>
                <p:nvPr/>
              </p:nvSpPr>
              <p:spPr>
                <a:xfrm>
                  <a:off x="93302" y="4345265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36" name="Shape 536"/>
                <p:cNvSpPr/>
                <p:nvPr/>
              </p:nvSpPr>
              <p:spPr>
                <a:xfrm>
                  <a:off x="2120706" y="4332565"/>
                  <a:ext cx="1278002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Nonce</a:t>
                  </a:r>
                </a:p>
              </p:txBody>
            </p:sp>
            <p:sp>
              <p:nvSpPr>
                <p:cNvPr id="537" name="Shape 537"/>
                <p:cNvSpPr/>
                <p:nvPr/>
              </p:nvSpPr>
              <p:spPr>
                <a:xfrm>
                  <a:off x="15101318" y="1411474"/>
                  <a:ext cx="5358210" cy="6338858"/>
                </a:xfrm>
                <a:prstGeom prst="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4B5960"/>
                      </a:solidFill>
                    </a:defRPr>
                  </a:pPr>
                  <a:endParaRPr/>
                </a:p>
              </p:txBody>
            </p:sp>
            <p:sp>
              <p:nvSpPr>
                <p:cNvPr id="538" name="Shape 538"/>
                <p:cNvSpPr/>
                <p:nvPr/>
              </p:nvSpPr>
              <p:spPr>
                <a:xfrm>
                  <a:off x="15031964" y="0"/>
                  <a:ext cx="5496918" cy="786445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39" name="Shape 539"/>
                <p:cNvSpPr/>
                <p:nvPr/>
              </p:nvSpPr>
              <p:spPr>
                <a:xfrm>
                  <a:off x="16458508" y="55129"/>
                  <a:ext cx="2643832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Block hash</a:t>
                  </a:r>
                </a:p>
              </p:txBody>
            </p:sp>
            <p:sp>
              <p:nvSpPr>
                <p:cNvPr id="540" name="Shape 540"/>
                <p:cNvSpPr/>
                <p:nvPr/>
              </p:nvSpPr>
              <p:spPr>
                <a:xfrm>
                  <a:off x="15114018" y="1400858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41" name="Shape 541"/>
                <p:cNvSpPr/>
                <p:nvPr/>
              </p:nvSpPr>
              <p:spPr>
                <a:xfrm>
                  <a:off x="17342781" y="1388158"/>
                  <a:ext cx="875285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Size</a:t>
                  </a:r>
                </a:p>
              </p:txBody>
            </p:sp>
            <p:sp>
              <p:nvSpPr>
                <p:cNvPr id="542" name="Shape 542"/>
                <p:cNvSpPr/>
                <p:nvPr/>
              </p:nvSpPr>
              <p:spPr>
                <a:xfrm>
                  <a:off x="15125267" y="4842630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43" name="Shape 543"/>
                <p:cNvSpPr/>
                <p:nvPr/>
              </p:nvSpPr>
              <p:spPr>
                <a:xfrm>
                  <a:off x="16764623" y="4829930"/>
                  <a:ext cx="2054099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Merkle root</a:t>
                  </a:r>
                </a:p>
              </p:txBody>
            </p:sp>
            <p:sp>
              <p:nvSpPr>
                <p:cNvPr id="544" name="Shape 544"/>
                <p:cNvSpPr/>
                <p:nvPr/>
              </p:nvSpPr>
              <p:spPr>
                <a:xfrm>
                  <a:off x="15126718" y="5418821"/>
                  <a:ext cx="5332810" cy="2338677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45" name="Shape 545"/>
                <p:cNvSpPr/>
                <p:nvPr/>
              </p:nvSpPr>
              <p:spPr>
                <a:xfrm>
                  <a:off x="16629549" y="6313521"/>
                  <a:ext cx="2301749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Transactions</a:t>
                  </a:r>
                </a:p>
              </p:txBody>
            </p:sp>
            <p:sp>
              <p:nvSpPr>
                <p:cNvPr id="546" name="Shape 546"/>
                <p:cNvSpPr/>
                <p:nvPr/>
              </p:nvSpPr>
              <p:spPr>
                <a:xfrm>
                  <a:off x="15114018" y="1970143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47" name="Shape 547"/>
                <p:cNvSpPr/>
                <p:nvPr/>
              </p:nvSpPr>
              <p:spPr>
                <a:xfrm>
                  <a:off x="17077986" y="1957443"/>
                  <a:ext cx="1404875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Version</a:t>
                  </a:r>
                </a:p>
              </p:txBody>
            </p:sp>
            <p:sp>
              <p:nvSpPr>
                <p:cNvPr id="548" name="Shape 548"/>
                <p:cNvSpPr/>
                <p:nvPr/>
              </p:nvSpPr>
              <p:spPr>
                <a:xfrm>
                  <a:off x="15114018" y="2557195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49" name="Shape 549"/>
                <p:cNvSpPr/>
                <p:nvPr/>
              </p:nvSpPr>
              <p:spPr>
                <a:xfrm>
                  <a:off x="15990993" y="2544495"/>
                  <a:ext cx="3578861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Previous block hash</a:t>
                  </a:r>
                </a:p>
              </p:txBody>
            </p:sp>
            <p:sp>
              <p:nvSpPr>
                <p:cNvPr id="550" name="Shape 550"/>
                <p:cNvSpPr/>
                <p:nvPr/>
              </p:nvSpPr>
              <p:spPr>
                <a:xfrm>
                  <a:off x="15114018" y="3130439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51" name="Shape 551"/>
                <p:cNvSpPr/>
                <p:nvPr/>
              </p:nvSpPr>
              <p:spPr>
                <a:xfrm>
                  <a:off x="17289822" y="3117739"/>
                  <a:ext cx="981203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Time</a:t>
                  </a:r>
                </a:p>
              </p:txBody>
            </p:sp>
            <p:sp>
              <p:nvSpPr>
                <p:cNvPr id="552" name="Shape 552"/>
                <p:cNvSpPr/>
                <p:nvPr/>
              </p:nvSpPr>
              <p:spPr>
                <a:xfrm>
                  <a:off x="16227465" y="624479"/>
                  <a:ext cx="3105917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Block height</a:t>
                  </a:r>
                </a:p>
              </p:txBody>
            </p:sp>
            <p:sp>
              <p:nvSpPr>
                <p:cNvPr id="553" name="Shape 553"/>
                <p:cNvSpPr/>
                <p:nvPr/>
              </p:nvSpPr>
              <p:spPr>
                <a:xfrm>
                  <a:off x="15114018" y="67829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54" name="Shape 554"/>
                <p:cNvSpPr/>
                <p:nvPr/>
              </p:nvSpPr>
              <p:spPr>
                <a:xfrm>
                  <a:off x="15114018" y="637179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55" name="Shape 555"/>
                <p:cNvSpPr/>
                <p:nvPr/>
              </p:nvSpPr>
              <p:spPr>
                <a:xfrm>
                  <a:off x="15125267" y="3700832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56" name="Shape 556"/>
                <p:cNvSpPr/>
                <p:nvPr/>
              </p:nvSpPr>
              <p:spPr>
                <a:xfrm>
                  <a:off x="16986936" y="3688132"/>
                  <a:ext cx="1609472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Difficulty</a:t>
                  </a:r>
                </a:p>
              </p:txBody>
            </p:sp>
            <p:sp>
              <p:nvSpPr>
                <p:cNvPr id="557" name="Shape 557"/>
                <p:cNvSpPr/>
                <p:nvPr/>
              </p:nvSpPr>
              <p:spPr>
                <a:xfrm>
                  <a:off x="15125267" y="4272332"/>
                  <a:ext cx="5332810" cy="574676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58" name="Shape 558"/>
                <p:cNvSpPr/>
                <p:nvPr/>
              </p:nvSpPr>
              <p:spPr>
                <a:xfrm>
                  <a:off x="17152671" y="4259632"/>
                  <a:ext cx="1278002" cy="6000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r>
                    <a:t>Nonce</a:t>
                  </a:r>
                </a:p>
              </p:txBody>
            </p:sp>
            <p:sp>
              <p:nvSpPr>
                <p:cNvPr id="559" name="Shape 559"/>
                <p:cNvSpPr/>
                <p:nvPr/>
              </p:nvSpPr>
              <p:spPr>
                <a:xfrm rot="1742802">
                  <a:off x="12072527" y="1318420"/>
                  <a:ext cx="4989578" cy="559111"/>
                </a:xfrm>
                <a:prstGeom prst="rightArrow">
                  <a:avLst>
                    <a:gd name="adj1" fmla="val 40558"/>
                    <a:gd name="adj2" fmla="val 107084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0" name="Shape 560"/>
                <p:cNvSpPr/>
                <p:nvPr/>
              </p:nvSpPr>
              <p:spPr>
                <a:xfrm rot="1742802">
                  <a:off x="4325527" y="1318420"/>
                  <a:ext cx="4989578" cy="559111"/>
                </a:xfrm>
                <a:prstGeom prst="rightArrow">
                  <a:avLst>
                    <a:gd name="adj1" fmla="val 40558"/>
                    <a:gd name="adj2" fmla="val 107084"/>
                  </a:avLst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1" name="Shape 561"/>
                <p:cNvSpPr/>
                <p:nvPr/>
              </p:nvSpPr>
              <p:spPr>
                <a:xfrm>
                  <a:off x="22587523" y="43241"/>
                  <a:ext cx="5358210" cy="7777973"/>
                </a:xfrm>
                <a:prstGeom prst="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4B5960"/>
                      </a:solidFill>
                    </a:defRPr>
                  </a:pPr>
                  <a:endParaRPr/>
                </a:p>
              </p:txBody>
            </p:sp>
            <p:sp>
              <p:nvSpPr>
                <p:cNvPr id="562" name="Shape 562"/>
                <p:cNvSpPr/>
                <p:nvPr/>
              </p:nvSpPr>
              <p:spPr>
                <a:xfrm rot="1742802">
                  <a:off x="19819526" y="1318420"/>
                  <a:ext cx="4989578" cy="559111"/>
                </a:xfrm>
                <a:prstGeom prst="rightArrow">
                  <a:avLst>
                    <a:gd name="adj1" fmla="val 40558"/>
                    <a:gd name="adj2" fmla="val 107084"/>
                  </a:avLst>
                </a:prstGeom>
                <a:blipFill rotWithShape="1">
                  <a:blip r:embed="rId3">
                    <a:alphaModFix amt="18504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68" name="Group 568"/>
              <p:cNvGrpSpPr/>
              <p:nvPr/>
            </p:nvGrpSpPr>
            <p:grpSpPr>
              <a:xfrm>
                <a:off x="0" y="43241"/>
                <a:ext cx="16449350" cy="7777973"/>
                <a:chOff x="0" y="0"/>
                <a:chExt cx="16449349" cy="7777971"/>
              </a:xfrm>
            </p:grpSpPr>
            <p:sp>
              <p:nvSpPr>
                <p:cNvPr id="564" name="Shape 564"/>
                <p:cNvSpPr/>
                <p:nvPr/>
              </p:nvSpPr>
              <p:spPr>
                <a:xfrm>
                  <a:off x="0" y="0"/>
                  <a:ext cx="5358210" cy="7777972"/>
                </a:xfrm>
                <a:prstGeom prst="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4B5960"/>
                      </a:solidFill>
                    </a:defRPr>
                  </a:pPr>
                  <a:endParaRPr/>
                </a:p>
              </p:txBody>
            </p:sp>
            <p:sp>
              <p:nvSpPr>
                <p:cNvPr id="565" name="Shape 565"/>
                <p:cNvSpPr/>
                <p:nvPr/>
              </p:nvSpPr>
              <p:spPr>
                <a:xfrm>
                  <a:off x="7543800" y="0"/>
                  <a:ext cx="5358210" cy="7777972"/>
                </a:xfrm>
                <a:prstGeom prst="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4B5960"/>
                      </a:solidFill>
                    </a:defRPr>
                  </a:pPr>
                  <a:endParaRPr/>
                </a:p>
              </p:txBody>
            </p:sp>
            <p:sp>
              <p:nvSpPr>
                <p:cNvPr id="566" name="Shape 566"/>
                <p:cNvSpPr/>
                <p:nvPr/>
              </p:nvSpPr>
              <p:spPr>
                <a:xfrm rot="1742802">
                  <a:off x="11637826" y="1414959"/>
                  <a:ext cx="4989578" cy="559111"/>
                </a:xfrm>
                <a:prstGeom prst="rightArrow">
                  <a:avLst>
                    <a:gd name="adj1" fmla="val 40558"/>
                    <a:gd name="adj2" fmla="val 107084"/>
                  </a:avLst>
                </a:prstGeom>
                <a:blipFill rotWithShape="1">
                  <a:blip r:embed="rId3">
                    <a:alphaModFix amt="18504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7" name="Shape 567"/>
                <p:cNvSpPr/>
                <p:nvPr/>
              </p:nvSpPr>
              <p:spPr>
                <a:xfrm rot="1742802">
                  <a:off x="4094026" y="1414959"/>
                  <a:ext cx="4989578" cy="559111"/>
                </a:xfrm>
                <a:prstGeom prst="rightArrow">
                  <a:avLst>
                    <a:gd name="adj1" fmla="val 40558"/>
                    <a:gd name="adj2" fmla="val 107084"/>
                  </a:avLst>
                </a:prstGeom>
                <a:blipFill rotWithShape="1">
                  <a:blip r:embed="rId3">
                    <a:alphaModFix amt="18504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570" name="Shape 570"/>
            <p:cNvSpPr/>
            <p:nvPr/>
          </p:nvSpPr>
          <p:spPr>
            <a:xfrm>
              <a:off x="0" y="-1"/>
              <a:ext cx="5090470" cy="2581276"/>
            </a:xfrm>
            <a:prstGeom prst="rect">
              <a:avLst/>
            </a:prstGeom>
            <a:solidFill>
              <a:srgbClr val="C7C9C9">
                <a:alpha val="60078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8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Genesis Block</a:t>
              </a:r>
            </a:p>
          </p:txBody>
        </p:sp>
      </p:grpSp>
      <p:grpSp>
        <p:nvGrpSpPr>
          <p:cNvPr id="594" name="Group 594"/>
          <p:cNvGrpSpPr/>
          <p:nvPr/>
        </p:nvGrpSpPr>
        <p:grpSpPr>
          <a:xfrm>
            <a:off x="10901089" y="3678154"/>
            <a:ext cx="5496918" cy="7864457"/>
            <a:chOff x="0" y="0"/>
            <a:chExt cx="5496916" cy="7864455"/>
          </a:xfrm>
        </p:grpSpPr>
        <p:sp>
          <p:nvSpPr>
            <p:cNvPr id="572" name="Shape 572"/>
            <p:cNvSpPr/>
            <p:nvPr/>
          </p:nvSpPr>
          <p:spPr>
            <a:xfrm>
              <a:off x="69353" y="1411474"/>
              <a:ext cx="5358211" cy="6338858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4B5960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0" y="0"/>
              <a:ext cx="5496917" cy="786445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426542" y="55129"/>
              <a:ext cx="2643831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Block hash</a:t>
              </a:r>
            </a:p>
          </p:txBody>
        </p:sp>
        <p:sp>
          <p:nvSpPr>
            <p:cNvPr id="575" name="Shape 575"/>
            <p:cNvSpPr/>
            <p:nvPr/>
          </p:nvSpPr>
          <p:spPr>
            <a:xfrm>
              <a:off x="82053" y="1400858"/>
              <a:ext cx="5332810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887144" y="1388158"/>
              <a:ext cx="1722629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Size: 285</a:t>
              </a:r>
            </a:p>
          </p:txBody>
        </p:sp>
        <p:sp>
          <p:nvSpPr>
            <p:cNvPr id="577" name="Shape 577"/>
            <p:cNvSpPr/>
            <p:nvPr/>
          </p:nvSpPr>
          <p:spPr>
            <a:xfrm>
              <a:off x="93302" y="4842630"/>
              <a:ext cx="5332810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732658" y="4829930"/>
              <a:ext cx="2054099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Merkle root</a:t>
              </a:r>
            </a:p>
          </p:txBody>
        </p:sp>
        <p:sp>
          <p:nvSpPr>
            <p:cNvPr id="579" name="Shape 579"/>
            <p:cNvSpPr/>
            <p:nvPr/>
          </p:nvSpPr>
          <p:spPr>
            <a:xfrm>
              <a:off x="94753" y="5418821"/>
              <a:ext cx="5332810" cy="2338677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1569390" y="6313521"/>
              <a:ext cx="235813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1 transaction</a:t>
              </a:r>
            </a:p>
          </p:txBody>
        </p:sp>
        <p:sp>
          <p:nvSpPr>
            <p:cNvPr id="581" name="Shape 581"/>
            <p:cNvSpPr/>
            <p:nvPr/>
          </p:nvSpPr>
          <p:spPr>
            <a:xfrm>
              <a:off x="82053" y="1970143"/>
              <a:ext cx="5332810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1834185" y="1957443"/>
              <a:ext cx="182854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Version: 1</a:t>
              </a:r>
            </a:p>
          </p:txBody>
        </p:sp>
        <p:sp>
          <p:nvSpPr>
            <p:cNvPr id="583" name="Shape 583"/>
            <p:cNvSpPr/>
            <p:nvPr/>
          </p:nvSpPr>
          <p:spPr>
            <a:xfrm>
              <a:off x="82053" y="2557195"/>
              <a:ext cx="5332810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59028" y="2544495"/>
              <a:ext cx="3578861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Previous block hash</a:t>
              </a:r>
            </a:p>
          </p:txBody>
        </p:sp>
        <p:sp>
          <p:nvSpPr>
            <p:cNvPr id="585" name="Shape 585"/>
            <p:cNvSpPr/>
            <p:nvPr/>
          </p:nvSpPr>
          <p:spPr>
            <a:xfrm>
              <a:off x="82053" y="3130439"/>
              <a:ext cx="5332810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092759" y="3117739"/>
              <a:ext cx="3311399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Time: 1231006505</a:t>
              </a:r>
            </a:p>
          </p:txBody>
        </p:sp>
        <p:sp>
          <p:nvSpPr>
            <p:cNvPr id="587" name="Shape 587"/>
            <p:cNvSpPr/>
            <p:nvPr/>
          </p:nvSpPr>
          <p:spPr>
            <a:xfrm>
              <a:off x="1195499" y="624479"/>
              <a:ext cx="310591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Block height: 0</a:t>
              </a:r>
            </a:p>
          </p:txBody>
        </p:sp>
        <p:sp>
          <p:nvSpPr>
            <p:cNvPr id="588" name="Shape 588"/>
            <p:cNvSpPr/>
            <p:nvPr/>
          </p:nvSpPr>
          <p:spPr>
            <a:xfrm>
              <a:off x="82053" y="67829"/>
              <a:ext cx="5332810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82053" y="637179"/>
              <a:ext cx="5332810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93302" y="3700832"/>
              <a:ext cx="5332810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743135" y="3688132"/>
              <a:ext cx="203314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Difficulty: 1</a:t>
              </a:r>
            </a:p>
          </p:txBody>
        </p:sp>
        <p:sp>
          <p:nvSpPr>
            <p:cNvPr id="592" name="Shape 592"/>
            <p:cNvSpPr/>
            <p:nvPr/>
          </p:nvSpPr>
          <p:spPr>
            <a:xfrm>
              <a:off x="93302" y="4272332"/>
              <a:ext cx="5332810" cy="57467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120707" y="4259632"/>
              <a:ext cx="1278002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Nonce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78260 0.000000" pathEditMode="relative">
                                      <p:cBhvr>
                                        <p:cTn id="6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2486805" y="3566159"/>
            <a:ext cx="19410390" cy="72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Properties: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Only the </a:t>
            </a:r>
            <a:r>
              <a:rPr b="1"/>
              <a:t>longest</a:t>
            </a:r>
            <a:r>
              <a:t> chain on the network is accepted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It has the most</a:t>
            </a:r>
            <a:r>
              <a:rPr b="1"/>
              <a:t> “proof-of-work”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This can result in competing chains and orphaned blocks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Network consensus can only be overcome by a</a:t>
            </a:r>
            <a:r>
              <a:rPr b="1"/>
              <a:t> “51% attack”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Past blocks cannot be easily modified</a:t>
            </a:r>
          </a:p>
        </p:txBody>
      </p:sp>
      <p:sp>
        <p:nvSpPr>
          <p:cNvPr id="598" name="Shape 598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Blockchain structure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2486805" y="3566159"/>
            <a:ext cx="19410390" cy="836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000125" lvl="1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Expensive</a:t>
            </a:r>
            <a:r>
              <a:t> to compute and form blocks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This makes it difficult for any single adversary to acquire enough computing power to overpower the network: ~$400m a year (mid-2016)</a:t>
            </a:r>
          </a:p>
          <a:p>
            <a:pPr marL="1000125" lvl="1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Slow</a:t>
            </a:r>
            <a:r>
              <a:t> to confirm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Tradeoff between speed of confirmation and number of forks</a:t>
            </a:r>
          </a:p>
          <a:p>
            <a:pPr marL="1000125" lvl="1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Incentivises</a:t>
            </a:r>
            <a:r>
              <a:t> miners to be honest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Miners who do not follow the rules waste computing power</a:t>
            </a:r>
          </a:p>
        </p:txBody>
      </p:sp>
      <p:sp>
        <p:nvSpPr>
          <p:cNvPr id="602" name="Shape 602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Blockchain structure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23339956" y="12528271"/>
            <a:ext cx="347067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0407274" y="3420748"/>
            <a:ext cx="3544052" cy="354356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9654746" y="7814595"/>
            <a:ext cx="5074509" cy="132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defRPr sz="4000" b="1">
                <a:solidFill>
                  <a:srgbClr val="34394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Leonard Tan</a:t>
            </a:r>
          </a:p>
          <a:p>
            <a:pPr defTabSz="1828800">
              <a:defRPr sz="3200">
                <a:solidFill>
                  <a:srgbClr val="34394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Digital Consultant</a:t>
            </a:r>
          </a:p>
        </p:txBody>
      </p:sp>
      <p:sp>
        <p:nvSpPr>
          <p:cNvPr id="191" name="Shape 191"/>
          <p:cNvSpPr/>
          <p:nvPr/>
        </p:nvSpPr>
        <p:spPr>
          <a:xfrm>
            <a:off x="5406597" y="9755129"/>
            <a:ext cx="14108447" cy="208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defRPr sz="4000" i="1">
                <a:solidFill>
                  <a:srgbClr val="34394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DDP in BSc(Econs) and BBM(Finance) @ SMU</a:t>
            </a:r>
          </a:p>
          <a:p>
            <a:pPr defTabSz="1828800">
              <a:defRPr sz="4000" i="1">
                <a:solidFill>
                  <a:srgbClr val="34394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Hack Reactor Graduate</a:t>
            </a:r>
            <a:br/>
            <a:r>
              <a:t>FintechNews &amp; CoinHako</a:t>
            </a:r>
          </a:p>
        </p:txBody>
      </p:sp>
      <p:sp>
        <p:nvSpPr>
          <p:cNvPr id="192" name="Shape 192"/>
          <p:cNvSpPr/>
          <p:nvPr/>
        </p:nvSpPr>
        <p:spPr>
          <a:xfrm>
            <a:off x="14729254" y="5458233"/>
            <a:ext cx="9654747" cy="1"/>
          </a:xfrm>
          <a:prstGeom prst="line">
            <a:avLst/>
          </a:prstGeom>
          <a:ln w="50800">
            <a:solidFill>
              <a:srgbClr val="D9D9D9"/>
            </a:solidFill>
            <a:miter/>
            <a:tailEnd type="triangle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4053840" y="1338689"/>
            <a:ext cx="16276320" cy="1231781"/>
          </a:xfrm>
          <a:prstGeom prst="rect">
            <a:avLst/>
          </a:prstGeom>
        </p:spPr>
        <p:txBody>
          <a:bodyPr/>
          <a:lstStyle>
            <a:lvl1pPr>
              <a:defRPr spc="-400"/>
            </a:lvl1pPr>
          </a:lstStyle>
          <a:p>
            <a:r>
              <a:t>ABOUT 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2486805" y="3553459"/>
            <a:ext cx="19410390" cy="942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Miners get a </a:t>
            </a:r>
            <a:r>
              <a:rPr b="1"/>
              <a:t>reward</a:t>
            </a:r>
            <a:r>
              <a:t> for successfully “mining” a block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Difficulty is always adjusted so that mining rate is </a:t>
            </a:r>
            <a:r>
              <a:rPr b="1"/>
              <a:t>constant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Bitcoin: 1 block / 10 mins 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Ethereum: 1 block / 15 seconds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mining reward decreases over time</a:t>
            </a:r>
          </a:p>
          <a:p>
            <a:pPr algn="l" defTabSz="1828800">
              <a:lnSpc>
                <a:spcPct val="150000"/>
              </a:lnSpc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l" defTabSz="1828800">
              <a:lnSpc>
                <a:spcPct val="150000"/>
              </a:lnSpc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Note: Since a miner is only incentivised by the block reward of X, they will always try to spend X amount of resources on mining. Increasing mining efficiency will not result in less resources being “wasted” on mining.</a:t>
            </a:r>
          </a:p>
        </p:txBody>
      </p:sp>
      <p:sp>
        <p:nvSpPr>
          <p:cNvPr id="606" name="Shape 606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Blockchain structure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1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0" y="0"/>
            <a:ext cx="12443010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9409491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Blockchains</a:t>
            </a:r>
          </a:p>
        </p:txBody>
      </p:sp>
      <p:sp>
        <p:nvSpPr>
          <p:cNvPr id="611" name="Shape 611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technical explanation</a:t>
            </a:r>
          </a:p>
        </p:txBody>
      </p:sp>
      <p:sp>
        <p:nvSpPr>
          <p:cNvPr id="613" name="Shape 613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Distributed ledger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Transaction structure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Blockchain structure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Nodes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2057524" y="3673480"/>
            <a:ext cx="9503659" cy="622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There are an increasing variety of nodes available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Mainly 3 different kinds of nodes: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Miners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Full nodes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Light nodes</a:t>
            </a:r>
          </a:p>
        </p:txBody>
      </p:sp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Nodes</a:t>
            </a:r>
          </a:p>
        </p:txBody>
      </p:sp>
      <p:pic>
        <p:nvPicPr>
          <p:cNvPr id="61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1628" y="3610931"/>
            <a:ext cx="10390620" cy="6494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1" build="p" bldLvl="5" animBg="1" advAuto="0"/>
      <p:bldP spid="618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2486805" y="3566159"/>
            <a:ext cx="19410390" cy="622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Full nodes</a:t>
            </a:r>
            <a:r>
              <a:rPr b="0"/>
              <a:t> are nodes that have a record of the entire blockchain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The current size is about 97 GB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Light nodes</a:t>
            </a:r>
            <a:r>
              <a:rPr b="0"/>
              <a:t> do not store the blockchain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Typically only store a small number of transactions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Request transaction hashes from other full nodes</a:t>
            </a:r>
          </a:p>
        </p:txBody>
      </p:sp>
      <p:sp>
        <p:nvSpPr>
          <p:cNvPr id="622" name="Shape 622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Nodes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625" name="Shape 625"/>
          <p:cNvSpPr/>
          <p:nvPr/>
        </p:nvSpPr>
        <p:spPr>
          <a:xfrm>
            <a:off x="1680206" y="3601933"/>
            <a:ext cx="21373596" cy="516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Miners</a:t>
            </a:r>
            <a:r>
              <a:t> are </a:t>
            </a:r>
            <a:r>
              <a:rPr b="1"/>
              <a:t>full nodes</a:t>
            </a:r>
            <a:r>
              <a:t> that also try to mine the next block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order to successfully mine a block, you need to follow a strict protocol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Necessary to have access to the entire blockchain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theory, miners only really need access to the UTXO pool for verification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practice, most mining software still require miners to have all the blocks</a:t>
            </a:r>
          </a:p>
        </p:txBody>
      </p:sp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Nodes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" grpId="1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0" y="0"/>
            <a:ext cx="12449893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0" name="Shape 630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9409491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Blockchains</a:t>
            </a:r>
          </a:p>
        </p:txBody>
      </p:sp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technical explanation</a:t>
            </a:r>
          </a:p>
        </p:txBody>
      </p:sp>
      <p:sp>
        <p:nvSpPr>
          <p:cNvPr id="633" name="Shape 633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Distributed ledger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Transaction structure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Blockchain structure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Nodes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636" name="Shape 636"/>
          <p:cNvSpPr/>
          <p:nvPr/>
        </p:nvSpPr>
        <p:spPr>
          <a:xfrm>
            <a:off x="2486805" y="3601933"/>
            <a:ext cx="19410390" cy="72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Transactions</a:t>
            </a:r>
            <a:r>
              <a:rPr b="0"/>
              <a:t> contain inputs and outputs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Inputs always reference a previous output by providing the correct key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Blocks</a:t>
            </a:r>
            <a:r>
              <a:rPr b="0"/>
              <a:t> contain transactions and a reference to a previous block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only accepted by the network if the hash is smaller than the target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the chain of blocks is the </a:t>
            </a:r>
            <a:r>
              <a:t>blockchain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Nodes</a:t>
            </a:r>
            <a:r>
              <a:rPr b="0"/>
              <a:t> are either </a:t>
            </a:r>
            <a:r>
              <a:t>full nodes</a:t>
            </a:r>
            <a:r>
              <a:rPr b="0"/>
              <a:t> or </a:t>
            </a:r>
            <a:r>
              <a:t>light nodes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Full nodes hold the entire blockchain, light nodes do not</a:t>
            </a:r>
          </a:p>
        </p:txBody>
      </p:sp>
      <p:sp>
        <p:nvSpPr>
          <p:cNvPr id="637" name="Shape 637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0" y="0"/>
            <a:ext cx="15369622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41" name="Shape 641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Emerging Technology</a:t>
            </a:r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Bitcoin 2.0</a:t>
            </a:r>
          </a:p>
        </p:txBody>
      </p:sp>
      <p:sp>
        <p:nvSpPr>
          <p:cNvPr id="644" name="Shape 644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Smart contracts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Anonymous transactions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Tokens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Off-chain transactions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Sidechains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2486805" y="3601933"/>
            <a:ext cx="19410390" cy="72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Smart contracts are </a:t>
            </a:r>
            <a:r>
              <a:rPr b="1"/>
              <a:t>conditional payments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</a:t>
            </a:r>
            <a:r>
              <a:rPr i="1"/>
              <a:t> &lt;Event A is true&gt;</a:t>
            </a:r>
            <a:r>
              <a:t> then </a:t>
            </a:r>
            <a:r>
              <a:rPr i="1"/>
              <a:t>&lt;output is valid&gt;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More complex conditions can be created using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Timestamps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External sources of information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References to other contracts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Outputs that are contracts</a:t>
            </a:r>
          </a:p>
        </p:txBody>
      </p:sp>
      <p:sp>
        <p:nvSpPr>
          <p:cNvPr id="648" name="Shape 648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Smart contracts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2486805" y="3601933"/>
            <a:ext cx="19410390" cy="409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Ethereum is a cryptocurrency with </a:t>
            </a:r>
            <a:r>
              <a:rPr b="1"/>
              <a:t>Turing-complete </a:t>
            </a:r>
            <a:r>
              <a:t>smart contracts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They can make very complex calculations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Costs of calculation are fuelled by “gas”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Examples: Augur, DAO</a:t>
            </a:r>
          </a:p>
        </p:txBody>
      </p:sp>
      <p:sp>
        <p:nvSpPr>
          <p:cNvPr id="652" name="Shape 652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Smart contracts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15510047" y="5484086"/>
            <a:ext cx="3212757" cy="1"/>
          </a:xfrm>
          <a:prstGeom prst="line">
            <a:avLst/>
          </a:prstGeom>
          <a:ln w="50800">
            <a:solidFill>
              <a:srgbClr val="D9D9D9"/>
            </a:solidFill>
            <a:miter/>
            <a:tailEnd type="triangle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3130891" y="2495961"/>
            <a:ext cx="3484609" cy="3484132"/>
          </a:xfrm>
          <a:prstGeom prst="ellipse">
            <a:avLst/>
          </a:prstGeom>
          <a:solidFill>
            <a:srgbClr val="D1E1C6"/>
          </a:solidFill>
          <a:ln w="254000">
            <a:solidFill>
              <a:srgbClr val="FFFFFF"/>
            </a:solidFill>
            <a:miter/>
            <a:tailEnd type="triangle"/>
          </a:ln>
        </p:spPr>
        <p:txBody>
          <a:bodyPr tIns="91439" bIns="91439" anchor="ctr"/>
          <a:lstStyle/>
          <a:p>
            <a:pPr defTabSz="1828800">
              <a:defRPr sz="8000" b="1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628374" y="5484086"/>
            <a:ext cx="3212757" cy="1"/>
          </a:xfrm>
          <a:prstGeom prst="line">
            <a:avLst/>
          </a:prstGeom>
          <a:ln w="50800">
            <a:solidFill>
              <a:srgbClr val="D9D9D9"/>
            </a:solidFill>
            <a:miter/>
            <a:tailEnd type="triangle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0076160" y="5484086"/>
            <a:ext cx="3212757" cy="1"/>
          </a:xfrm>
          <a:prstGeom prst="line">
            <a:avLst/>
          </a:prstGeom>
          <a:ln w="50800">
            <a:solidFill>
              <a:srgbClr val="D9D9D9"/>
            </a:solidFill>
            <a:miter/>
            <a:tailEnd type="triangle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-769453" y="5484086"/>
            <a:ext cx="4221596" cy="1"/>
          </a:xfrm>
          <a:prstGeom prst="line">
            <a:avLst/>
          </a:prstGeom>
          <a:ln w="50800">
            <a:solidFill>
              <a:srgbClr val="D9D9D9"/>
            </a:solidFill>
            <a:miter/>
            <a:tailEnd type="triangle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4053840" y="862439"/>
            <a:ext cx="16276320" cy="1325881"/>
          </a:xfrm>
          <a:prstGeom prst="rect">
            <a:avLst/>
          </a:prstGeom>
        </p:spPr>
        <p:txBody>
          <a:bodyPr/>
          <a:lstStyle>
            <a:lvl1pPr>
              <a:defRPr spc="-400"/>
            </a:lvl1pPr>
          </a:lstStyle>
          <a:p>
            <a:r>
              <a:t>OVERVIEW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339956" y="11480521"/>
            <a:ext cx="347067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2227555" y="2434900"/>
            <a:ext cx="3484609" cy="34841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54000">
            <a:solidFill>
              <a:srgbClr val="FFFFFF"/>
            </a:solidFill>
            <a:miter/>
            <a:tailEnd type="triangle"/>
          </a:ln>
        </p:spPr>
        <p:txBody>
          <a:bodyPr tIns="91439" bIns="91439" anchor="ctr"/>
          <a:lstStyle/>
          <a:p>
            <a:pPr defTabSz="1828800">
              <a:defRPr sz="8000" b="1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2150075" y="6195059"/>
            <a:ext cx="5074510" cy="132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 b="1">
                <a:solidFill>
                  <a:srgbClr val="34394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Blockchains</a:t>
            </a:r>
          </a:p>
          <a:p>
            <a:pPr algn="l" defTabSz="1828800">
              <a:defRPr sz="3200">
                <a:solidFill>
                  <a:srgbClr val="34394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technical explanation</a:t>
            </a:r>
          </a:p>
        </p:txBody>
      </p:sp>
      <p:sp>
        <p:nvSpPr>
          <p:cNvPr id="204" name="Shape 204"/>
          <p:cNvSpPr/>
          <p:nvPr/>
        </p:nvSpPr>
        <p:spPr>
          <a:xfrm>
            <a:off x="1864326" y="8036324"/>
            <a:ext cx="5435032" cy="429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343941"/>
              </a:buClr>
              <a:buSzPct val="100000"/>
              <a:buAutoNum type="arabicPeriod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Distributed ledger</a:t>
            </a:r>
          </a:p>
          <a:p>
            <a:pPr algn="l" defTabSz="1828800"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2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Transaction Structure</a:t>
            </a:r>
          </a:p>
          <a:p>
            <a:pPr algn="l" defTabSz="1828800"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3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Blockchain Structure</a:t>
            </a:r>
          </a:p>
          <a:p>
            <a:pPr algn="l" defTabSz="1828800"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4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Nodes</a:t>
            </a:r>
          </a:p>
          <a:p>
            <a:pPr algn="l" defTabSz="1828800"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5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Summary</a:t>
            </a:r>
          </a:p>
        </p:txBody>
      </p:sp>
      <p:sp>
        <p:nvSpPr>
          <p:cNvPr id="205" name="Shape 205"/>
          <p:cNvSpPr/>
          <p:nvPr/>
        </p:nvSpPr>
        <p:spPr>
          <a:xfrm>
            <a:off x="7601743" y="6195059"/>
            <a:ext cx="5074509" cy="132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 b="1">
                <a:solidFill>
                  <a:srgbClr val="34394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Emerging Technology</a:t>
            </a:r>
          </a:p>
          <a:p>
            <a:pPr algn="l" defTabSz="1828800">
              <a:defRPr sz="3200">
                <a:solidFill>
                  <a:srgbClr val="34394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Bitcoin 2.0</a:t>
            </a:r>
          </a:p>
        </p:txBody>
      </p:sp>
      <p:sp>
        <p:nvSpPr>
          <p:cNvPr id="206" name="Shape 206"/>
          <p:cNvSpPr/>
          <p:nvPr/>
        </p:nvSpPr>
        <p:spPr>
          <a:xfrm>
            <a:off x="7315993" y="8036324"/>
            <a:ext cx="5435033" cy="429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343941"/>
              </a:buClr>
              <a:buSzPct val="100000"/>
              <a:buAutoNum type="arabicPeriod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Smart Contracts</a:t>
            </a:r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2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Anonymous transactions</a:t>
            </a:r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2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3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Tokens</a:t>
            </a:r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3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4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Off-chain transactions</a:t>
            </a:r>
          </a:p>
          <a:p>
            <a:pPr algn="l" defTabSz="1828800"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5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Sidechains</a:t>
            </a:r>
          </a:p>
        </p:txBody>
      </p:sp>
      <p:sp>
        <p:nvSpPr>
          <p:cNvPr id="207" name="Shape 207"/>
          <p:cNvSpPr/>
          <p:nvPr/>
        </p:nvSpPr>
        <p:spPr>
          <a:xfrm>
            <a:off x="13049530" y="6195059"/>
            <a:ext cx="5074509" cy="132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 b="1">
                <a:solidFill>
                  <a:srgbClr val="34394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Industry Trends</a:t>
            </a:r>
          </a:p>
          <a:p>
            <a:pPr algn="l" defTabSz="1828800">
              <a:defRPr sz="3200">
                <a:solidFill>
                  <a:srgbClr val="34394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Risks and responses</a:t>
            </a:r>
          </a:p>
        </p:txBody>
      </p:sp>
      <p:sp>
        <p:nvSpPr>
          <p:cNvPr id="208" name="Shape 208"/>
          <p:cNvSpPr/>
          <p:nvPr/>
        </p:nvSpPr>
        <p:spPr>
          <a:xfrm>
            <a:off x="12763780" y="8036324"/>
            <a:ext cx="5435033" cy="429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343941"/>
              </a:buClr>
              <a:buSzPct val="100000"/>
              <a:buAutoNum type="arabicPeriod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Scalability</a:t>
            </a:r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2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Centralisation</a:t>
            </a:r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2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3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Regulation</a:t>
            </a:r>
          </a:p>
          <a:p>
            <a:pPr algn="l" defTabSz="1828800"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4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Bitcoin vs Altcoins</a:t>
            </a:r>
          </a:p>
          <a:p>
            <a:pPr algn="l" defTabSz="1828800"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5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Peripheral services</a:t>
            </a:r>
          </a:p>
        </p:txBody>
      </p:sp>
      <p:sp>
        <p:nvSpPr>
          <p:cNvPr id="209" name="Shape 209"/>
          <p:cNvSpPr/>
          <p:nvPr/>
        </p:nvSpPr>
        <p:spPr>
          <a:xfrm>
            <a:off x="18483415" y="6195059"/>
            <a:ext cx="5074510" cy="132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 b="1">
                <a:solidFill>
                  <a:srgbClr val="34394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Future Direction</a:t>
            </a:r>
          </a:p>
          <a:p>
            <a:pPr algn="l" defTabSz="1828800">
              <a:defRPr sz="3200">
                <a:solidFill>
                  <a:srgbClr val="34394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blockchain strategy </a:t>
            </a:r>
          </a:p>
        </p:txBody>
      </p:sp>
      <p:sp>
        <p:nvSpPr>
          <p:cNvPr id="210" name="Shape 210"/>
          <p:cNvSpPr/>
          <p:nvPr/>
        </p:nvSpPr>
        <p:spPr>
          <a:xfrm>
            <a:off x="18197665" y="8036324"/>
            <a:ext cx="5435033" cy="429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343941"/>
              </a:buClr>
              <a:buSzPct val="100000"/>
              <a:buAutoNum type="arabicPeriod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Public vs private blockchains</a:t>
            </a:r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2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Blockchain consultants</a:t>
            </a:r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2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3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Strategic positioning</a:t>
            </a:r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3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761979" indent="-761979" algn="l" defTabSz="1828800">
              <a:buClr>
                <a:srgbClr val="343941"/>
              </a:buClr>
              <a:buSzPct val="100000"/>
              <a:buAutoNum type="arabicPeriod" startAt="4"/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Conclusion</a:t>
            </a:r>
          </a:p>
          <a:p>
            <a:pPr algn="l" defTabSz="1828800">
              <a:defRPr sz="28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7679223" y="2434269"/>
            <a:ext cx="3484609" cy="3484133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5509" b="-15509"/>
            </a:stretch>
          </a:blipFill>
          <a:ln w="254000">
            <a:solidFill>
              <a:srgbClr val="FFFFFF"/>
            </a:solidFill>
            <a:miter/>
            <a:tailEnd type="triangle"/>
          </a:ln>
        </p:spPr>
        <p:txBody>
          <a:bodyPr tIns="91439" bIns="91439" anchor="ctr"/>
          <a:lstStyle/>
          <a:p>
            <a:pPr defTabSz="1828800">
              <a:defRPr sz="8000" b="1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18560896" y="2464976"/>
            <a:ext cx="3484609" cy="3484132"/>
          </a:xfrm>
          <a:prstGeom prst="ellipse">
            <a:avLst/>
          </a:prstGeom>
          <a:solidFill>
            <a:srgbClr val="E1CE9E"/>
          </a:solidFill>
          <a:ln w="254000">
            <a:solidFill>
              <a:srgbClr val="FFFFFF"/>
            </a:solidFill>
            <a:miter/>
            <a:tailEnd type="triangle"/>
          </a:ln>
        </p:spPr>
        <p:txBody>
          <a:bodyPr tIns="91439" bIns="91439" anchor="ctr"/>
          <a:lstStyle/>
          <a:p>
            <a:pPr defTabSz="1828800">
              <a:defRPr sz="8000" b="1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pPr>
            <a:endParaRPr/>
          </a:p>
        </p:txBody>
      </p:sp>
      <p:grpSp>
        <p:nvGrpSpPr>
          <p:cNvPr id="224" name="Group 224"/>
          <p:cNvGrpSpPr/>
          <p:nvPr/>
        </p:nvGrpSpPr>
        <p:grpSpPr>
          <a:xfrm>
            <a:off x="13611469" y="3616828"/>
            <a:ext cx="2492735" cy="1067269"/>
            <a:chOff x="0" y="0"/>
            <a:chExt cx="2492733" cy="1067268"/>
          </a:xfrm>
        </p:grpSpPr>
        <p:sp>
          <p:nvSpPr>
            <p:cNvPr id="213" name="Shape 213"/>
            <p:cNvSpPr/>
            <p:nvPr/>
          </p:nvSpPr>
          <p:spPr>
            <a:xfrm>
              <a:off x="142578" y="142938"/>
              <a:ext cx="782109" cy="781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378" extrusionOk="0">
                  <a:moveTo>
                    <a:pt x="19561" y="332"/>
                  </a:moveTo>
                  <a:cubicBezTo>
                    <a:pt x="303" y="19555"/>
                    <a:pt x="303" y="19555"/>
                    <a:pt x="303" y="19555"/>
                  </a:cubicBezTo>
                  <a:cubicBezTo>
                    <a:pt x="-101" y="19958"/>
                    <a:pt x="-101" y="20643"/>
                    <a:pt x="303" y="21046"/>
                  </a:cubicBezTo>
                  <a:cubicBezTo>
                    <a:pt x="747" y="21489"/>
                    <a:pt x="1433" y="21489"/>
                    <a:pt x="1837" y="21046"/>
                  </a:cubicBezTo>
                  <a:cubicBezTo>
                    <a:pt x="21095" y="1823"/>
                    <a:pt x="21095" y="1823"/>
                    <a:pt x="21095" y="1823"/>
                  </a:cubicBezTo>
                  <a:cubicBezTo>
                    <a:pt x="21499" y="1420"/>
                    <a:pt x="21499" y="735"/>
                    <a:pt x="21095" y="332"/>
                  </a:cubicBezTo>
                  <a:cubicBezTo>
                    <a:pt x="20651" y="-111"/>
                    <a:pt x="20005" y="-111"/>
                    <a:pt x="19561" y="332"/>
                  </a:cubicBezTo>
                </a:path>
              </a:pathLst>
            </a:custGeom>
            <a:solidFill>
              <a:srgbClr val="302D2D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34394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60731" y="142938"/>
              <a:ext cx="782109" cy="781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378" extrusionOk="0">
                  <a:moveTo>
                    <a:pt x="19561" y="332"/>
                  </a:moveTo>
                  <a:cubicBezTo>
                    <a:pt x="303" y="19555"/>
                    <a:pt x="303" y="19555"/>
                    <a:pt x="303" y="19555"/>
                  </a:cubicBezTo>
                  <a:cubicBezTo>
                    <a:pt x="-101" y="19958"/>
                    <a:pt x="-101" y="20643"/>
                    <a:pt x="303" y="21046"/>
                  </a:cubicBezTo>
                  <a:cubicBezTo>
                    <a:pt x="747" y="21489"/>
                    <a:pt x="1393" y="21489"/>
                    <a:pt x="1837" y="21046"/>
                  </a:cubicBezTo>
                  <a:cubicBezTo>
                    <a:pt x="21095" y="1823"/>
                    <a:pt x="21095" y="1823"/>
                    <a:pt x="21095" y="1823"/>
                  </a:cubicBezTo>
                  <a:cubicBezTo>
                    <a:pt x="21499" y="1420"/>
                    <a:pt x="21499" y="735"/>
                    <a:pt x="21095" y="332"/>
                  </a:cubicBezTo>
                  <a:cubicBezTo>
                    <a:pt x="20651" y="-111"/>
                    <a:pt x="19965" y="-111"/>
                    <a:pt x="19561" y="332"/>
                  </a:cubicBezTo>
                </a:path>
              </a:pathLst>
            </a:custGeom>
            <a:solidFill>
              <a:srgbClr val="302D2D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34394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858964" y="142938"/>
              <a:ext cx="782110" cy="781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378" extrusionOk="0">
                  <a:moveTo>
                    <a:pt x="303" y="1823"/>
                  </a:moveTo>
                  <a:cubicBezTo>
                    <a:pt x="19561" y="21046"/>
                    <a:pt x="19561" y="21046"/>
                    <a:pt x="19561" y="21046"/>
                  </a:cubicBezTo>
                  <a:cubicBezTo>
                    <a:pt x="20005" y="21489"/>
                    <a:pt x="20651" y="21489"/>
                    <a:pt x="21095" y="21046"/>
                  </a:cubicBezTo>
                  <a:cubicBezTo>
                    <a:pt x="21499" y="20643"/>
                    <a:pt x="21499" y="19958"/>
                    <a:pt x="21095" y="19555"/>
                  </a:cubicBezTo>
                  <a:cubicBezTo>
                    <a:pt x="1837" y="332"/>
                    <a:pt x="1837" y="332"/>
                    <a:pt x="1837" y="332"/>
                  </a:cubicBezTo>
                  <a:cubicBezTo>
                    <a:pt x="1433" y="-111"/>
                    <a:pt x="747" y="-111"/>
                    <a:pt x="303" y="332"/>
                  </a:cubicBezTo>
                  <a:cubicBezTo>
                    <a:pt x="-101" y="735"/>
                    <a:pt x="-101" y="1420"/>
                    <a:pt x="303" y="1823"/>
                  </a:cubicBezTo>
                </a:path>
              </a:pathLst>
            </a:custGeom>
            <a:solidFill>
              <a:srgbClr val="302D2D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34394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36547" y="745626"/>
              <a:ext cx="285095" cy="285094"/>
            </a:xfrm>
            <a:prstGeom prst="ellipse">
              <a:avLst/>
            </a:prstGeom>
            <a:solidFill>
              <a:srgbClr val="757575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34394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0" y="701765"/>
              <a:ext cx="365504" cy="365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2" y="10800"/>
                  </a:moveTo>
                  <a:cubicBezTo>
                    <a:pt x="4703" y="10800"/>
                    <a:pt x="4703" y="10800"/>
                    <a:pt x="4703" y="10800"/>
                  </a:cubicBezTo>
                  <a:cubicBezTo>
                    <a:pt x="4703" y="7403"/>
                    <a:pt x="7403" y="4703"/>
                    <a:pt x="10800" y="4703"/>
                  </a:cubicBezTo>
                  <a:cubicBezTo>
                    <a:pt x="14197" y="4703"/>
                    <a:pt x="16984" y="7403"/>
                    <a:pt x="16984" y="10800"/>
                  </a:cubicBezTo>
                  <a:cubicBezTo>
                    <a:pt x="16984" y="14197"/>
                    <a:pt x="14197" y="16984"/>
                    <a:pt x="10800" y="16984"/>
                  </a:cubicBezTo>
                  <a:cubicBezTo>
                    <a:pt x="7403" y="16984"/>
                    <a:pt x="4703" y="14197"/>
                    <a:pt x="4703" y="10800"/>
                  </a:cubicBezTo>
                  <a:cubicBezTo>
                    <a:pt x="2352" y="10800"/>
                    <a:pt x="2352" y="10800"/>
                    <a:pt x="2352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810"/>
                    <a:pt x="4877" y="21600"/>
                    <a:pt x="10800" y="21600"/>
                  </a:cubicBezTo>
                  <a:cubicBezTo>
                    <a:pt x="16810" y="21600"/>
                    <a:pt x="21600" y="16810"/>
                    <a:pt x="21600" y="10800"/>
                  </a:cubicBezTo>
                  <a:cubicBezTo>
                    <a:pt x="21600" y="4877"/>
                    <a:pt x="16810" y="0"/>
                    <a:pt x="10800" y="0"/>
                  </a:cubicBezTo>
                  <a:cubicBezTo>
                    <a:pt x="4877" y="0"/>
                    <a:pt x="0" y="4877"/>
                    <a:pt x="0" y="10800"/>
                  </a:cubicBezTo>
                  <a:cubicBezTo>
                    <a:pt x="2352" y="10800"/>
                    <a:pt x="2352" y="10800"/>
                    <a:pt x="2352" y="10800"/>
                  </a:cubicBezTo>
                  <a:close/>
                </a:path>
              </a:pathLst>
            </a:custGeom>
            <a:solidFill>
              <a:srgbClr val="302D2D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34394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752934" y="36547"/>
              <a:ext cx="285094" cy="292403"/>
            </a:xfrm>
            <a:prstGeom prst="ellipse">
              <a:avLst/>
            </a:prstGeom>
            <a:solidFill>
              <a:srgbClr val="F15B26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34394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716386" y="0"/>
              <a:ext cx="365504" cy="365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2" y="10844"/>
                  </a:moveTo>
                  <a:cubicBezTo>
                    <a:pt x="4703" y="10844"/>
                    <a:pt x="4703" y="10844"/>
                    <a:pt x="4703" y="10844"/>
                  </a:cubicBezTo>
                  <a:cubicBezTo>
                    <a:pt x="4703" y="7433"/>
                    <a:pt x="7403" y="4635"/>
                    <a:pt x="10800" y="4635"/>
                  </a:cubicBezTo>
                  <a:cubicBezTo>
                    <a:pt x="14197" y="4635"/>
                    <a:pt x="16984" y="7433"/>
                    <a:pt x="16984" y="10844"/>
                  </a:cubicBezTo>
                  <a:cubicBezTo>
                    <a:pt x="16984" y="14167"/>
                    <a:pt x="14197" y="16965"/>
                    <a:pt x="10800" y="16965"/>
                  </a:cubicBezTo>
                  <a:cubicBezTo>
                    <a:pt x="7403" y="16965"/>
                    <a:pt x="4703" y="14167"/>
                    <a:pt x="4703" y="10844"/>
                  </a:cubicBezTo>
                  <a:cubicBezTo>
                    <a:pt x="2352" y="10844"/>
                    <a:pt x="2352" y="10844"/>
                    <a:pt x="2352" y="10844"/>
                  </a:cubicBezTo>
                  <a:cubicBezTo>
                    <a:pt x="0" y="10844"/>
                    <a:pt x="0" y="10844"/>
                    <a:pt x="0" y="10844"/>
                  </a:cubicBezTo>
                  <a:cubicBezTo>
                    <a:pt x="0" y="16790"/>
                    <a:pt x="4877" y="21600"/>
                    <a:pt x="10800" y="21600"/>
                  </a:cubicBezTo>
                  <a:cubicBezTo>
                    <a:pt x="16810" y="21600"/>
                    <a:pt x="21600" y="16790"/>
                    <a:pt x="21600" y="10844"/>
                  </a:cubicBezTo>
                  <a:cubicBezTo>
                    <a:pt x="21600" y="4810"/>
                    <a:pt x="16810" y="0"/>
                    <a:pt x="10800" y="0"/>
                  </a:cubicBezTo>
                  <a:cubicBezTo>
                    <a:pt x="4877" y="0"/>
                    <a:pt x="0" y="4810"/>
                    <a:pt x="0" y="10844"/>
                  </a:cubicBezTo>
                  <a:cubicBezTo>
                    <a:pt x="2352" y="10844"/>
                    <a:pt x="2352" y="10844"/>
                    <a:pt x="2352" y="10844"/>
                  </a:cubicBezTo>
                  <a:close/>
                </a:path>
              </a:pathLst>
            </a:custGeom>
            <a:solidFill>
              <a:srgbClr val="302D2D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34394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462012" y="745626"/>
              <a:ext cx="285095" cy="285094"/>
            </a:xfrm>
            <a:prstGeom prst="ellipse">
              <a:avLst/>
            </a:prstGeom>
            <a:solidFill>
              <a:srgbClr val="BDBDBD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34394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418153" y="701765"/>
              <a:ext cx="365504" cy="365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2" y="10800"/>
                  </a:moveTo>
                  <a:cubicBezTo>
                    <a:pt x="4703" y="10800"/>
                    <a:pt x="4703" y="10800"/>
                    <a:pt x="4703" y="10800"/>
                  </a:cubicBezTo>
                  <a:cubicBezTo>
                    <a:pt x="4703" y="7403"/>
                    <a:pt x="7403" y="4703"/>
                    <a:pt x="10800" y="4703"/>
                  </a:cubicBezTo>
                  <a:cubicBezTo>
                    <a:pt x="14197" y="4703"/>
                    <a:pt x="16897" y="7403"/>
                    <a:pt x="16984" y="10800"/>
                  </a:cubicBezTo>
                  <a:cubicBezTo>
                    <a:pt x="16897" y="14197"/>
                    <a:pt x="14197" y="16984"/>
                    <a:pt x="10800" y="16984"/>
                  </a:cubicBezTo>
                  <a:cubicBezTo>
                    <a:pt x="7403" y="16984"/>
                    <a:pt x="4703" y="14197"/>
                    <a:pt x="4703" y="10800"/>
                  </a:cubicBezTo>
                  <a:cubicBezTo>
                    <a:pt x="2352" y="10800"/>
                    <a:pt x="2352" y="10800"/>
                    <a:pt x="2352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810"/>
                    <a:pt x="4877" y="21600"/>
                    <a:pt x="10800" y="21600"/>
                  </a:cubicBezTo>
                  <a:cubicBezTo>
                    <a:pt x="16723" y="21600"/>
                    <a:pt x="21600" y="16810"/>
                    <a:pt x="21600" y="10800"/>
                  </a:cubicBezTo>
                  <a:cubicBezTo>
                    <a:pt x="21600" y="4877"/>
                    <a:pt x="16723" y="87"/>
                    <a:pt x="10800" y="0"/>
                  </a:cubicBezTo>
                  <a:cubicBezTo>
                    <a:pt x="4877" y="0"/>
                    <a:pt x="0" y="4877"/>
                    <a:pt x="0" y="10800"/>
                  </a:cubicBezTo>
                  <a:cubicBezTo>
                    <a:pt x="2352" y="10800"/>
                    <a:pt x="2352" y="10800"/>
                    <a:pt x="2352" y="10800"/>
                  </a:cubicBezTo>
                  <a:close/>
                </a:path>
              </a:pathLst>
            </a:custGeom>
            <a:solidFill>
              <a:srgbClr val="302D2D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34394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3779" y="36547"/>
              <a:ext cx="285094" cy="292403"/>
            </a:xfrm>
            <a:prstGeom prst="ellipse">
              <a:avLst/>
            </a:prstGeom>
            <a:solidFill>
              <a:srgbClr val="F5F5F5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34394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19917" y="0"/>
              <a:ext cx="372817" cy="365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2" y="10844"/>
                  </a:moveTo>
                  <a:cubicBezTo>
                    <a:pt x="4616" y="10844"/>
                    <a:pt x="4616" y="10844"/>
                    <a:pt x="4616" y="10844"/>
                  </a:cubicBezTo>
                  <a:cubicBezTo>
                    <a:pt x="4703" y="7433"/>
                    <a:pt x="7403" y="4635"/>
                    <a:pt x="10800" y="4635"/>
                  </a:cubicBezTo>
                  <a:cubicBezTo>
                    <a:pt x="14197" y="4635"/>
                    <a:pt x="16897" y="7433"/>
                    <a:pt x="16897" y="10844"/>
                  </a:cubicBezTo>
                  <a:cubicBezTo>
                    <a:pt x="16897" y="14167"/>
                    <a:pt x="14197" y="16965"/>
                    <a:pt x="10800" y="16965"/>
                  </a:cubicBezTo>
                  <a:cubicBezTo>
                    <a:pt x="7403" y="16965"/>
                    <a:pt x="4703" y="14167"/>
                    <a:pt x="4616" y="10844"/>
                  </a:cubicBezTo>
                  <a:cubicBezTo>
                    <a:pt x="2352" y="10844"/>
                    <a:pt x="2352" y="10844"/>
                    <a:pt x="2352" y="10844"/>
                  </a:cubicBezTo>
                  <a:cubicBezTo>
                    <a:pt x="0" y="10844"/>
                    <a:pt x="0" y="10844"/>
                    <a:pt x="0" y="10844"/>
                  </a:cubicBezTo>
                  <a:cubicBezTo>
                    <a:pt x="0" y="16790"/>
                    <a:pt x="4790" y="21600"/>
                    <a:pt x="10800" y="21600"/>
                  </a:cubicBezTo>
                  <a:cubicBezTo>
                    <a:pt x="16723" y="21600"/>
                    <a:pt x="21600" y="16790"/>
                    <a:pt x="21600" y="10844"/>
                  </a:cubicBezTo>
                  <a:cubicBezTo>
                    <a:pt x="21600" y="4810"/>
                    <a:pt x="16723" y="0"/>
                    <a:pt x="10800" y="0"/>
                  </a:cubicBezTo>
                  <a:cubicBezTo>
                    <a:pt x="4790" y="0"/>
                    <a:pt x="0" y="4810"/>
                    <a:pt x="0" y="10844"/>
                  </a:cubicBezTo>
                  <a:cubicBezTo>
                    <a:pt x="2352" y="10844"/>
                    <a:pt x="2352" y="10844"/>
                    <a:pt x="2352" y="10844"/>
                  </a:cubicBezTo>
                  <a:close/>
                </a:path>
              </a:pathLst>
            </a:custGeom>
            <a:solidFill>
              <a:srgbClr val="302D2D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34394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22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67302" y="2991660"/>
            <a:ext cx="2492735" cy="2492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2486805" y="3601933"/>
            <a:ext cx="19410390" cy="516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is this different from traditional contract settlement?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No central point</a:t>
            </a:r>
            <a:r>
              <a:t> of control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Increased </a:t>
            </a:r>
            <a:r>
              <a:rPr b="1"/>
              <a:t>transparency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Decreased </a:t>
            </a:r>
            <a:r>
              <a:rPr b="1"/>
              <a:t>costs</a:t>
            </a:r>
            <a:r>
              <a:t> of verification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Increased </a:t>
            </a:r>
            <a:r>
              <a:rPr b="1"/>
              <a:t>flexibility</a:t>
            </a:r>
          </a:p>
        </p:txBody>
      </p:sp>
      <p:sp>
        <p:nvSpPr>
          <p:cNvPr id="656" name="Shape 656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Smart contracts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" grpId="1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486805" y="3601933"/>
            <a:ext cx="19410390" cy="836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Blockchains have no built-in way of incorporating external information in an untrusted manner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Limits the variety of trustless smart contracts, which are more scalable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Solution: </a:t>
            </a:r>
            <a:r>
              <a:rPr b="1"/>
              <a:t>Oracles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trusted third party supplies external information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Augur’s rating system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Intel’s SoftwareGuard Extensions enabled hardware</a:t>
            </a:r>
          </a:p>
          <a:p>
            <a:pPr marL="2778125" lvl="5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Town crier</a:t>
            </a:r>
          </a:p>
        </p:txBody>
      </p:sp>
      <p:sp>
        <p:nvSpPr>
          <p:cNvPr id="660" name="Shape 660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Smart contracts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build="p" bldLvl="5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0" y="0"/>
            <a:ext cx="15373343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4" name="Shape 664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Emerging Technology</a:t>
            </a:r>
          </a:p>
        </p:txBody>
      </p:sp>
      <p:sp>
        <p:nvSpPr>
          <p:cNvPr id="665" name="Shape 665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Bitcoin 2.0</a:t>
            </a:r>
          </a:p>
        </p:txBody>
      </p:sp>
      <p:sp>
        <p:nvSpPr>
          <p:cNvPr id="667" name="Shape 667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Smart contracts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Anonymous transactions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Tokens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Off-chain transactions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Sidechains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2486805" y="3601933"/>
            <a:ext cx="19410390" cy="72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Since every transaction needs to reference a previous transaction, bitcoins leave a </a:t>
            </a:r>
            <a:r>
              <a:t>transaction trail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Using graph analysis, it is possible to discover the person behind the transaction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Especially because of “change” outputs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Solution: </a:t>
            </a:r>
            <a:r>
              <a:rPr b="1"/>
              <a:t>Bitcoin laundry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CoinJoin/ZeroCoin</a:t>
            </a:r>
          </a:p>
        </p:txBody>
      </p:sp>
      <p:sp>
        <p:nvSpPr>
          <p:cNvPr id="671" name="Shape 671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Anonymous transactions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0" y="0"/>
            <a:ext cx="15372506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75" name="Shape 675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Emerging Technology</a:t>
            </a:r>
          </a:p>
        </p:txBody>
      </p:sp>
      <p:sp>
        <p:nvSpPr>
          <p:cNvPr id="676" name="Shape 676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Bitcoin 2.0</a:t>
            </a:r>
          </a:p>
        </p:txBody>
      </p:sp>
      <p:sp>
        <p:nvSpPr>
          <p:cNvPr id="678" name="Shape 678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Smart contracts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Anonymous transactions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Tokens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Off-chain transactions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Sidechains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2486805" y="3601933"/>
            <a:ext cx="19410390" cy="622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token is a bitcoin that also represents</a:t>
            </a:r>
            <a:r>
              <a:rPr b="1"/>
              <a:t> </a:t>
            </a:r>
            <a:r>
              <a:rPr b="1" u="sng"/>
              <a:t>some other resource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value of that resource  is more than its value in bitcoin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Used for trading and managing real-world assets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Leverages normal bitcoin transactions by adding some metadata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Requires a trusted third party to verify assets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Requires a special node to make sense of token transactions</a:t>
            </a:r>
          </a:p>
        </p:txBody>
      </p:sp>
      <p:sp>
        <p:nvSpPr>
          <p:cNvPr id="682" name="Shape 682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Tokens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1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2486805" y="3601933"/>
            <a:ext cx="19410390" cy="516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3 step process: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Creation</a:t>
            </a:r>
            <a:r>
              <a:t> transaction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Transfer</a:t>
            </a:r>
            <a:r>
              <a:t> transaction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Proof-of-burn</a:t>
            </a:r>
            <a:r>
              <a:t> (redemption)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Examples:</a:t>
            </a:r>
            <a:r>
              <a:t> </a:t>
            </a:r>
            <a:r>
              <a:rPr b="0"/>
              <a:t>Colored coins/CounterParty</a:t>
            </a:r>
          </a:p>
        </p:txBody>
      </p:sp>
      <p:sp>
        <p:nvSpPr>
          <p:cNvPr id="686" name="Shape 686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Tokens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1" build="p" bldLvl="5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0" y="0"/>
            <a:ext cx="15372599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90" name="Shape 690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Emerging Technology</a:t>
            </a:r>
          </a:p>
        </p:txBody>
      </p:sp>
      <p:sp>
        <p:nvSpPr>
          <p:cNvPr id="691" name="Shape 691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Bitcoin 2.0</a:t>
            </a:r>
          </a:p>
        </p:txBody>
      </p:sp>
      <p:sp>
        <p:nvSpPr>
          <p:cNvPr id="693" name="Shape 693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Smart contracts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Anonymous transactions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Tokens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Off-chain transactions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Sidechains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2486805" y="3601933"/>
            <a:ext cx="19410390" cy="72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order to scale the volume of bitcoin transactions, some people are advocating the use of </a:t>
            </a:r>
            <a:r>
              <a:rPr b="1"/>
              <a:t>off-chain transactions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Transactions that happen off the blockchain, but are still secured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Requires some new protocols to be effective (Segwit), but are theoretically feasible today.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Lightning Network</a:t>
            </a:r>
          </a:p>
        </p:txBody>
      </p:sp>
      <p:sp>
        <p:nvSpPr>
          <p:cNvPr id="697" name="Shape 697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Off-chain transactions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" grpId="1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roup 701"/>
          <p:cNvGrpSpPr/>
          <p:nvPr/>
        </p:nvGrpSpPr>
        <p:grpSpPr>
          <a:xfrm>
            <a:off x="6242768" y="3313121"/>
            <a:ext cx="4395357" cy="4586720"/>
            <a:chOff x="0" y="0"/>
            <a:chExt cx="4395355" cy="4586719"/>
          </a:xfrm>
        </p:grpSpPr>
        <p:sp>
          <p:nvSpPr>
            <p:cNvPr id="699" name="Shape 699"/>
            <p:cNvSpPr/>
            <p:nvPr/>
          </p:nvSpPr>
          <p:spPr>
            <a:xfrm rot="17673474">
              <a:off x="-1039030" y="2251652"/>
              <a:ext cx="4345281" cy="507145"/>
            </a:xfrm>
            <a:prstGeom prst="rightArrow">
              <a:avLst>
                <a:gd name="adj1" fmla="val 36349"/>
                <a:gd name="adj2" fmla="val 71659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96024" y="0"/>
              <a:ext cx="4299332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Broadcast to blockchain</a:t>
              </a:r>
            </a:p>
          </p:txBody>
        </p:sp>
      </p:grpSp>
      <p:grpSp>
        <p:nvGrpSpPr>
          <p:cNvPr id="704" name="Group 704"/>
          <p:cNvGrpSpPr/>
          <p:nvPr/>
        </p:nvGrpSpPr>
        <p:grpSpPr>
          <a:xfrm>
            <a:off x="18994093" y="3313121"/>
            <a:ext cx="4395357" cy="4586720"/>
            <a:chOff x="0" y="0"/>
            <a:chExt cx="4395355" cy="4586719"/>
          </a:xfrm>
        </p:grpSpPr>
        <p:sp>
          <p:nvSpPr>
            <p:cNvPr id="702" name="Shape 702"/>
            <p:cNvSpPr/>
            <p:nvPr/>
          </p:nvSpPr>
          <p:spPr>
            <a:xfrm rot="17673474">
              <a:off x="-1039030" y="2251652"/>
              <a:ext cx="4345281" cy="507145"/>
            </a:xfrm>
            <a:prstGeom prst="rightArrow">
              <a:avLst>
                <a:gd name="adj1" fmla="val 36349"/>
                <a:gd name="adj2" fmla="val 71659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96024" y="0"/>
              <a:ext cx="4299332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Broadcast to blockchain</a:t>
              </a:r>
            </a:p>
          </p:txBody>
        </p:sp>
      </p:grpSp>
      <p:sp>
        <p:nvSpPr>
          <p:cNvPr id="705" name="Shape 705"/>
          <p:cNvSpPr/>
          <p:nvPr/>
        </p:nvSpPr>
        <p:spPr>
          <a:xfrm>
            <a:off x="3967181" y="8461244"/>
            <a:ext cx="17729554" cy="587541"/>
          </a:xfrm>
          <a:prstGeom prst="rightArrow">
            <a:avLst>
              <a:gd name="adj1" fmla="val 32000"/>
              <a:gd name="adj2" fmla="val 133312"/>
            </a:avLst>
          </a:prstGeom>
          <a:solidFill>
            <a:srgbClr val="000000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6" name="Shape 7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707" name="Shape 707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Off-chain transactions</a:t>
            </a:r>
          </a:p>
        </p:txBody>
      </p:sp>
      <p:grpSp>
        <p:nvGrpSpPr>
          <p:cNvPr id="713" name="Group 713"/>
          <p:cNvGrpSpPr/>
          <p:nvPr/>
        </p:nvGrpSpPr>
        <p:grpSpPr>
          <a:xfrm>
            <a:off x="7638173" y="4185470"/>
            <a:ext cx="2428806" cy="9396495"/>
            <a:chOff x="0" y="0"/>
            <a:chExt cx="2428805" cy="9396494"/>
          </a:xfrm>
        </p:grpSpPr>
        <p:sp>
          <p:nvSpPr>
            <p:cNvPr id="708" name="Shape 708"/>
            <p:cNvSpPr/>
            <p:nvPr/>
          </p:nvSpPr>
          <p:spPr>
            <a:xfrm>
              <a:off x="254282" y="2589549"/>
              <a:ext cx="1920241" cy="3960292"/>
            </a:xfrm>
            <a:prstGeom prst="rect">
              <a:avLst/>
            </a:prstGeom>
            <a:solidFill>
              <a:srgbClr val="AACBF9">
                <a:alpha val="8019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09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967689"/>
              <a:ext cx="2428806" cy="24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0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1514" y="0"/>
              <a:ext cx="1085776" cy="2171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1" name="Shape 711"/>
            <p:cNvSpPr/>
            <p:nvPr/>
          </p:nvSpPr>
          <p:spPr>
            <a:xfrm>
              <a:off x="254282" y="3167012"/>
              <a:ext cx="192024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1 BTC</a:t>
              </a:r>
            </a:p>
          </p:txBody>
        </p:sp>
        <p:sp>
          <p:nvSpPr>
            <p:cNvPr id="712" name="Shape 712"/>
            <p:cNvSpPr/>
            <p:nvPr/>
          </p:nvSpPr>
          <p:spPr>
            <a:xfrm>
              <a:off x="254282" y="5067351"/>
              <a:ext cx="192024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3 BTC</a:t>
              </a:r>
            </a:p>
          </p:txBody>
        </p:sp>
      </p:grpSp>
      <p:sp>
        <p:nvSpPr>
          <p:cNvPr id="714" name="Shape 714"/>
          <p:cNvSpPr/>
          <p:nvPr/>
        </p:nvSpPr>
        <p:spPr>
          <a:xfrm>
            <a:off x="21725959" y="8302576"/>
            <a:ext cx="15316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Time</a:t>
            </a:r>
          </a:p>
        </p:txBody>
      </p:sp>
      <p:grpSp>
        <p:nvGrpSpPr>
          <p:cNvPr id="720" name="Group 720"/>
          <p:cNvGrpSpPr/>
          <p:nvPr/>
        </p:nvGrpSpPr>
        <p:grpSpPr>
          <a:xfrm>
            <a:off x="10892436" y="4185470"/>
            <a:ext cx="2428807" cy="9396495"/>
            <a:chOff x="0" y="0"/>
            <a:chExt cx="2428805" cy="9396494"/>
          </a:xfrm>
        </p:grpSpPr>
        <p:sp>
          <p:nvSpPr>
            <p:cNvPr id="715" name="Shape 715"/>
            <p:cNvSpPr/>
            <p:nvPr/>
          </p:nvSpPr>
          <p:spPr>
            <a:xfrm>
              <a:off x="254282" y="2589549"/>
              <a:ext cx="1920241" cy="3960292"/>
            </a:xfrm>
            <a:prstGeom prst="rect">
              <a:avLst/>
            </a:prstGeom>
            <a:solidFill>
              <a:srgbClr val="AACBF9">
                <a:alpha val="7950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16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967689"/>
              <a:ext cx="2428806" cy="24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7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1514" y="0"/>
              <a:ext cx="1085776" cy="2171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Shape 718"/>
            <p:cNvSpPr/>
            <p:nvPr/>
          </p:nvSpPr>
          <p:spPr>
            <a:xfrm>
              <a:off x="254282" y="3167012"/>
              <a:ext cx="192024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2 BTC</a:t>
              </a:r>
            </a:p>
          </p:txBody>
        </p:sp>
        <p:sp>
          <p:nvSpPr>
            <p:cNvPr id="719" name="Shape 719"/>
            <p:cNvSpPr/>
            <p:nvPr/>
          </p:nvSpPr>
          <p:spPr>
            <a:xfrm>
              <a:off x="254282" y="5067351"/>
              <a:ext cx="192024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2 BTC</a:t>
              </a:r>
            </a:p>
          </p:txBody>
        </p:sp>
      </p:grpSp>
      <p:grpSp>
        <p:nvGrpSpPr>
          <p:cNvPr id="726" name="Group 726"/>
          <p:cNvGrpSpPr/>
          <p:nvPr/>
        </p:nvGrpSpPr>
        <p:grpSpPr>
          <a:xfrm>
            <a:off x="14030517" y="4185620"/>
            <a:ext cx="2428806" cy="9396496"/>
            <a:chOff x="0" y="0"/>
            <a:chExt cx="2428805" cy="9396494"/>
          </a:xfrm>
        </p:grpSpPr>
        <p:sp>
          <p:nvSpPr>
            <p:cNvPr id="721" name="Shape 721"/>
            <p:cNvSpPr/>
            <p:nvPr/>
          </p:nvSpPr>
          <p:spPr>
            <a:xfrm>
              <a:off x="254282" y="2589549"/>
              <a:ext cx="1920241" cy="3960292"/>
            </a:xfrm>
            <a:prstGeom prst="rect">
              <a:avLst/>
            </a:prstGeom>
            <a:solidFill>
              <a:srgbClr val="AACBF9">
                <a:alpha val="7964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22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967689"/>
              <a:ext cx="2428806" cy="24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3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1515" y="0"/>
              <a:ext cx="1085776" cy="2171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4" name="Shape 724"/>
            <p:cNvSpPr/>
            <p:nvPr/>
          </p:nvSpPr>
          <p:spPr>
            <a:xfrm>
              <a:off x="254283" y="3167012"/>
              <a:ext cx="192024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4 BTC</a:t>
              </a:r>
            </a:p>
          </p:txBody>
        </p:sp>
        <p:sp>
          <p:nvSpPr>
            <p:cNvPr id="725" name="Shape 725"/>
            <p:cNvSpPr/>
            <p:nvPr/>
          </p:nvSpPr>
          <p:spPr>
            <a:xfrm>
              <a:off x="254283" y="5067351"/>
              <a:ext cx="192024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0 BTC</a:t>
              </a:r>
            </a:p>
          </p:txBody>
        </p:sp>
      </p:grpSp>
      <p:grpSp>
        <p:nvGrpSpPr>
          <p:cNvPr id="734" name="Group 734"/>
          <p:cNvGrpSpPr/>
          <p:nvPr/>
        </p:nvGrpSpPr>
        <p:grpSpPr>
          <a:xfrm>
            <a:off x="3914671" y="4185319"/>
            <a:ext cx="2898045" cy="9396496"/>
            <a:chOff x="0" y="0"/>
            <a:chExt cx="2898043" cy="9396494"/>
          </a:xfrm>
        </p:grpSpPr>
        <p:sp>
          <p:nvSpPr>
            <p:cNvPr id="727" name="Shape 727"/>
            <p:cNvSpPr/>
            <p:nvPr/>
          </p:nvSpPr>
          <p:spPr>
            <a:xfrm>
              <a:off x="723520" y="2589549"/>
              <a:ext cx="1920241" cy="3960292"/>
            </a:xfrm>
            <a:prstGeom prst="rect">
              <a:avLst/>
            </a:prstGeom>
            <a:solidFill>
              <a:srgbClr val="9EACFF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28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9237" y="6967689"/>
              <a:ext cx="2428807" cy="24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9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40752" y="0"/>
              <a:ext cx="1085776" cy="2171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0" name="Shape 730"/>
            <p:cNvSpPr/>
            <p:nvPr/>
          </p:nvSpPr>
          <p:spPr>
            <a:xfrm>
              <a:off x="723520" y="3167013"/>
              <a:ext cx="192024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2 BTC</a:t>
              </a:r>
            </a:p>
          </p:txBody>
        </p:sp>
        <p:sp>
          <p:nvSpPr>
            <p:cNvPr id="731" name="Shape 731"/>
            <p:cNvSpPr/>
            <p:nvPr/>
          </p:nvSpPr>
          <p:spPr>
            <a:xfrm>
              <a:off x="723520" y="5067351"/>
              <a:ext cx="192024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2 BTC</a:t>
              </a:r>
            </a:p>
          </p:txBody>
        </p:sp>
        <p:sp>
          <p:nvSpPr>
            <p:cNvPr id="732" name="Shape 732"/>
            <p:cNvSpPr/>
            <p:nvPr/>
          </p:nvSpPr>
          <p:spPr>
            <a:xfrm>
              <a:off x="0" y="773188"/>
              <a:ext cx="1059003" cy="625476"/>
            </a:xfrm>
            <a:prstGeom prst="rect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Alice</a:t>
              </a:r>
            </a:p>
          </p:txBody>
        </p:sp>
        <p:sp>
          <p:nvSpPr>
            <p:cNvPr id="733" name="Shape 733"/>
            <p:cNvSpPr/>
            <p:nvPr/>
          </p:nvSpPr>
          <p:spPr>
            <a:xfrm>
              <a:off x="79044" y="7740727"/>
              <a:ext cx="900914" cy="625476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Bob</a:t>
              </a:r>
            </a:p>
          </p:txBody>
        </p:sp>
      </p:grpSp>
      <p:sp>
        <p:nvSpPr>
          <p:cNvPr id="735" name="Shape 735"/>
          <p:cNvSpPr/>
          <p:nvPr/>
        </p:nvSpPr>
        <p:spPr>
          <a:xfrm>
            <a:off x="4260467" y="8852813"/>
            <a:ext cx="36741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r>
              <a:t>0</a:t>
            </a:r>
          </a:p>
        </p:txBody>
      </p:sp>
      <p:sp>
        <p:nvSpPr>
          <p:cNvPr id="736" name="Shape 736"/>
          <p:cNvSpPr/>
          <p:nvPr/>
        </p:nvSpPr>
        <p:spPr>
          <a:xfrm>
            <a:off x="7518542" y="8852813"/>
            <a:ext cx="36741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r>
              <a:t>1</a:t>
            </a:r>
          </a:p>
        </p:txBody>
      </p:sp>
      <p:sp>
        <p:nvSpPr>
          <p:cNvPr id="737" name="Shape 737"/>
          <p:cNvSpPr/>
          <p:nvPr/>
        </p:nvSpPr>
        <p:spPr>
          <a:xfrm>
            <a:off x="10776617" y="8852813"/>
            <a:ext cx="36741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r>
              <a:t>2</a:t>
            </a:r>
          </a:p>
        </p:txBody>
      </p:sp>
      <p:sp>
        <p:nvSpPr>
          <p:cNvPr id="738" name="Shape 738"/>
          <p:cNvSpPr/>
          <p:nvPr/>
        </p:nvSpPr>
        <p:spPr>
          <a:xfrm>
            <a:off x="13905997" y="8852813"/>
            <a:ext cx="36741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r>
              <a:t>3</a:t>
            </a:r>
          </a:p>
        </p:txBody>
      </p:sp>
      <p:grpSp>
        <p:nvGrpSpPr>
          <p:cNvPr id="741" name="Group 741"/>
          <p:cNvGrpSpPr/>
          <p:nvPr/>
        </p:nvGrpSpPr>
        <p:grpSpPr>
          <a:xfrm>
            <a:off x="5954388" y="6727876"/>
            <a:ext cx="604003" cy="4007091"/>
            <a:chOff x="0" y="0"/>
            <a:chExt cx="604002" cy="4007089"/>
          </a:xfrm>
        </p:grpSpPr>
        <p:pic>
          <p:nvPicPr>
            <p:cNvPr id="739" name="lock-filter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03863" cy="75662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40" name="lock-filtere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3250292"/>
              <a:ext cx="604003" cy="75679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744" name="Group 744"/>
          <p:cNvGrpSpPr/>
          <p:nvPr/>
        </p:nvGrpSpPr>
        <p:grpSpPr>
          <a:xfrm>
            <a:off x="9214314" y="6728027"/>
            <a:ext cx="604003" cy="4007090"/>
            <a:chOff x="0" y="0"/>
            <a:chExt cx="604002" cy="4007089"/>
          </a:xfrm>
        </p:grpSpPr>
        <p:pic>
          <p:nvPicPr>
            <p:cNvPr id="742" name="lock-filter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03863" cy="75662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43" name="lock-filtere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3250292"/>
              <a:ext cx="604003" cy="75679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747" name="Group 747"/>
          <p:cNvGrpSpPr/>
          <p:nvPr/>
        </p:nvGrpSpPr>
        <p:grpSpPr>
          <a:xfrm>
            <a:off x="12474240" y="6727876"/>
            <a:ext cx="604004" cy="4007091"/>
            <a:chOff x="0" y="0"/>
            <a:chExt cx="604002" cy="4007089"/>
          </a:xfrm>
        </p:grpSpPr>
        <p:pic>
          <p:nvPicPr>
            <p:cNvPr id="745" name="lock-filter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03863" cy="75662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46" name="lock-filtere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3250292"/>
              <a:ext cx="604003" cy="75679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750" name="Group 750"/>
          <p:cNvGrpSpPr/>
          <p:nvPr/>
        </p:nvGrpSpPr>
        <p:grpSpPr>
          <a:xfrm>
            <a:off x="15594466" y="6727876"/>
            <a:ext cx="604005" cy="4007091"/>
            <a:chOff x="0" y="0"/>
            <a:chExt cx="604003" cy="4007090"/>
          </a:xfrm>
        </p:grpSpPr>
        <p:pic>
          <p:nvPicPr>
            <p:cNvPr id="748" name="lock-filter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03863" cy="75662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49" name="lock-filtere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" y="3250293"/>
              <a:ext cx="604003" cy="75679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753" name="Group 753"/>
          <p:cNvGrpSpPr/>
          <p:nvPr/>
        </p:nvGrpSpPr>
        <p:grpSpPr>
          <a:xfrm>
            <a:off x="12265687" y="6741086"/>
            <a:ext cx="744788" cy="4006450"/>
            <a:chOff x="0" y="0"/>
            <a:chExt cx="744787" cy="4006448"/>
          </a:xfrm>
        </p:grpSpPr>
        <p:pic>
          <p:nvPicPr>
            <p:cNvPr id="751" name="lock-filtered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3249981"/>
              <a:ext cx="744788" cy="75646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52" name="lock-filtered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182" y="0"/>
              <a:ext cx="740674" cy="75228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756" name="Group 756"/>
          <p:cNvGrpSpPr/>
          <p:nvPr/>
        </p:nvGrpSpPr>
        <p:grpSpPr>
          <a:xfrm>
            <a:off x="9014207" y="6728158"/>
            <a:ext cx="744788" cy="4006450"/>
            <a:chOff x="0" y="0"/>
            <a:chExt cx="744787" cy="4006448"/>
          </a:xfrm>
        </p:grpSpPr>
        <p:pic>
          <p:nvPicPr>
            <p:cNvPr id="754" name="lock-filtered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3249981"/>
              <a:ext cx="744788" cy="75646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55" name="lock-filtered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182" y="0"/>
              <a:ext cx="740674" cy="75228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759" name="Group 759"/>
          <p:cNvGrpSpPr/>
          <p:nvPr/>
        </p:nvGrpSpPr>
        <p:grpSpPr>
          <a:xfrm>
            <a:off x="5760307" y="6728158"/>
            <a:ext cx="744788" cy="4006450"/>
            <a:chOff x="0" y="0"/>
            <a:chExt cx="744787" cy="4006448"/>
          </a:xfrm>
        </p:grpSpPr>
        <p:pic>
          <p:nvPicPr>
            <p:cNvPr id="757" name="lock-filtered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3249981"/>
              <a:ext cx="744788" cy="75646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58" name="lock-filtered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182" y="0"/>
              <a:ext cx="740674" cy="75228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765" name="Group 765"/>
          <p:cNvGrpSpPr/>
          <p:nvPr/>
        </p:nvGrpSpPr>
        <p:grpSpPr>
          <a:xfrm>
            <a:off x="17165150" y="4185470"/>
            <a:ext cx="2428806" cy="9396496"/>
            <a:chOff x="469237" y="0"/>
            <a:chExt cx="2428805" cy="9396494"/>
          </a:xfrm>
        </p:grpSpPr>
        <p:sp>
          <p:nvSpPr>
            <p:cNvPr id="760" name="Shape 760"/>
            <p:cNvSpPr/>
            <p:nvPr/>
          </p:nvSpPr>
          <p:spPr>
            <a:xfrm>
              <a:off x="723520" y="2589549"/>
              <a:ext cx="1920241" cy="3960292"/>
            </a:xfrm>
            <a:prstGeom prst="rect">
              <a:avLst/>
            </a:prstGeom>
            <a:solidFill>
              <a:srgbClr val="9EACFF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61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9237" y="6967689"/>
              <a:ext cx="2428807" cy="24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2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40752" y="0"/>
              <a:ext cx="1085776" cy="2171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3" name="Shape 763"/>
            <p:cNvSpPr/>
            <p:nvPr/>
          </p:nvSpPr>
          <p:spPr>
            <a:xfrm>
              <a:off x="723520" y="3167013"/>
              <a:ext cx="192024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4 BTC</a:t>
              </a:r>
            </a:p>
          </p:txBody>
        </p:sp>
        <p:sp>
          <p:nvSpPr>
            <p:cNvPr id="764" name="Shape 764"/>
            <p:cNvSpPr/>
            <p:nvPr/>
          </p:nvSpPr>
          <p:spPr>
            <a:xfrm>
              <a:off x="723520" y="5067351"/>
              <a:ext cx="192024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0 BTC</a:t>
              </a:r>
            </a:p>
          </p:txBody>
        </p:sp>
      </p:grpSp>
      <p:grpSp>
        <p:nvGrpSpPr>
          <p:cNvPr id="768" name="Group 768"/>
          <p:cNvGrpSpPr/>
          <p:nvPr/>
        </p:nvGrpSpPr>
        <p:grpSpPr>
          <a:xfrm>
            <a:off x="18769685" y="6689776"/>
            <a:ext cx="604004" cy="4007092"/>
            <a:chOff x="0" y="0"/>
            <a:chExt cx="604003" cy="4007090"/>
          </a:xfrm>
        </p:grpSpPr>
        <p:pic>
          <p:nvPicPr>
            <p:cNvPr id="766" name="lock-filter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03863" cy="75662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67" name="lock-filtere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" y="3250293"/>
              <a:ext cx="604003" cy="75679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" grpId="3" animBg="1" advAuto="0"/>
      <p:bldP spid="701" grpId="4" animBg="1" advAuto="0"/>
      <p:bldP spid="704" grpId="19" animBg="1" advAuto="0"/>
      <p:bldP spid="713" grpId="5" animBg="1" advAuto="0"/>
      <p:bldP spid="720" grpId="9" animBg="1" advAuto="0"/>
      <p:bldP spid="726" grpId="13" animBg="1" advAuto="0"/>
      <p:bldP spid="734" grpId="1" animBg="1" advAuto="0"/>
      <p:bldP spid="741" grpId="2" animBg="1" advAuto="0"/>
      <p:bldP spid="741" grpId="7" animBg="1" advAuto="0"/>
      <p:bldP spid="744" grpId="8" animBg="1" advAuto="0"/>
      <p:bldP spid="744" grpId="11" animBg="1" advAuto="0"/>
      <p:bldP spid="747" grpId="12" animBg="1" advAuto="0"/>
      <p:bldP spid="747" grpId="15" animBg="1" advAuto="0"/>
      <p:bldP spid="750" grpId="16" animBg="1" advAuto="0"/>
      <p:bldP spid="753" grpId="14" animBg="1" advAuto="0"/>
      <p:bldP spid="756" grpId="10" animBg="1" advAuto="0"/>
      <p:bldP spid="759" grpId="6" animBg="1" advAuto="0"/>
      <p:bldP spid="765" grpId="17" animBg="1" advAuto="0"/>
      <p:bldP spid="768" grpId="18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0" y="0"/>
            <a:ext cx="12446173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9409491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Blockchains</a:t>
            </a:r>
          </a:p>
        </p:txBody>
      </p:sp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23339956" y="12528271"/>
            <a:ext cx="347067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technical explanation</a:t>
            </a:r>
          </a:p>
        </p:txBody>
      </p:sp>
      <p:sp>
        <p:nvSpPr>
          <p:cNvPr id="232" name="Shape 232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Distributed ledger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Transaction structure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Blockchain structure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Nodes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0" y="0"/>
            <a:ext cx="15367297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72" name="Shape 772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Emerging Technology</a:t>
            </a:r>
          </a:p>
        </p:txBody>
      </p:sp>
      <p:sp>
        <p:nvSpPr>
          <p:cNvPr id="773" name="Shape 773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Bitcoin 2.0</a:t>
            </a:r>
          </a:p>
        </p:txBody>
      </p:sp>
      <p:sp>
        <p:nvSpPr>
          <p:cNvPr id="775" name="Shape 775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Smart contracts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Anonymous transactions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Tokens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Off-chain transactions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Sidechains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2486805" y="3601933"/>
            <a:ext cx="19951101" cy="516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As we have seen in off-chain transactions, you can create </a:t>
            </a:r>
            <a:r>
              <a:rPr b="1"/>
              <a:t>side-channels</a:t>
            </a:r>
            <a:r>
              <a:t> by freezing a set number of bitcoins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Using this feature, we can potentially trade between different blockchains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2-way peg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Examples: </a:t>
            </a:r>
            <a:r>
              <a:t>Elements Project, Hivemind</a:t>
            </a:r>
          </a:p>
        </p:txBody>
      </p:sp>
      <p:sp>
        <p:nvSpPr>
          <p:cNvPr id="779" name="Shape 779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Sidechains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1" build="p" bldLvl="5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1928233" y="3601933"/>
            <a:ext cx="19410389" cy="409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Allows future experimentation without affecting the major blockchain’s protocols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Potentially allows for the merging of private blockchains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Will increase the variety of applications and speed of development</a:t>
            </a:r>
          </a:p>
        </p:txBody>
      </p:sp>
      <p:sp>
        <p:nvSpPr>
          <p:cNvPr id="783" name="Shape 783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Sidechains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1" build="p" bldLvl="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86" name="Shape 786"/>
          <p:cNvSpPr/>
          <p:nvPr/>
        </p:nvSpPr>
        <p:spPr>
          <a:xfrm>
            <a:off x="-1" y="1"/>
            <a:ext cx="24384000" cy="13716000"/>
          </a:xfrm>
          <a:prstGeom prst="rect">
            <a:avLst/>
          </a:prstGeom>
          <a:solidFill>
            <a:srgbClr val="1A1D21">
              <a:alpha val="76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87" name="Shape 787"/>
          <p:cNvSpPr>
            <a:spLocks noGrp="1"/>
          </p:cNvSpPr>
          <p:nvPr>
            <p:ph type="title"/>
          </p:nvPr>
        </p:nvSpPr>
        <p:spPr>
          <a:xfrm>
            <a:off x="7662181" y="7066632"/>
            <a:ext cx="9059645" cy="2243619"/>
          </a:xfrm>
          <a:prstGeom prst="rect">
            <a:avLst/>
          </a:prstGeom>
        </p:spPr>
        <p:txBody>
          <a:bodyPr/>
          <a:lstStyle>
            <a:lvl1pPr defTabSz="1719072">
              <a:defRPr sz="11280" spc="-376">
                <a:solidFill>
                  <a:srgbClr val="FFFFFF"/>
                </a:solidFill>
              </a:defRPr>
            </a:lvl1pPr>
          </a:lstStyle>
          <a:p>
            <a:r>
              <a:t>BREAK TIME</a:t>
            </a:r>
          </a:p>
        </p:txBody>
      </p:sp>
      <p:sp>
        <p:nvSpPr>
          <p:cNvPr id="788" name="Shape 788"/>
          <p:cNvSpPr>
            <a:spLocks noGrp="1"/>
          </p:cNvSpPr>
          <p:nvPr>
            <p:ph type="body" sz="quarter" idx="1"/>
          </p:nvPr>
        </p:nvSpPr>
        <p:spPr>
          <a:xfrm>
            <a:off x="2613552" y="9310250"/>
            <a:ext cx="19156896" cy="676277"/>
          </a:xfrm>
          <a:prstGeom prst="rect">
            <a:avLst/>
          </a:prstGeom>
        </p:spPr>
        <p:txBody>
          <a:bodyPr/>
          <a:lstStyle>
            <a:lvl1pPr defTabSz="1408175">
              <a:spcBef>
                <a:spcPts val="1500"/>
              </a:spcBef>
              <a:defRPr sz="3080">
                <a:solidFill>
                  <a:srgbClr val="FFFFFF"/>
                </a:solidFill>
              </a:defRPr>
            </a:lvl1pPr>
          </a:lstStyle>
          <a:p>
            <a:r>
              <a:t>15 MINUTES</a:t>
            </a:r>
          </a:p>
        </p:txBody>
      </p:sp>
      <p:sp>
        <p:nvSpPr>
          <p:cNvPr id="789" name="Shape 789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10621088" y="3431619"/>
            <a:ext cx="3141825" cy="312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45" y="5838"/>
                </a:moveTo>
                <a:cubicBezTo>
                  <a:pt x="12077" y="5838"/>
                  <a:pt x="12310" y="5721"/>
                  <a:pt x="12310" y="5371"/>
                </a:cubicBezTo>
                <a:cubicBezTo>
                  <a:pt x="12310" y="2452"/>
                  <a:pt x="12310" y="2452"/>
                  <a:pt x="12310" y="2452"/>
                </a:cubicBezTo>
                <a:cubicBezTo>
                  <a:pt x="12310" y="2218"/>
                  <a:pt x="12077" y="1985"/>
                  <a:pt x="11845" y="1985"/>
                </a:cubicBezTo>
                <a:cubicBezTo>
                  <a:pt x="11497" y="1985"/>
                  <a:pt x="11265" y="2218"/>
                  <a:pt x="11265" y="2452"/>
                </a:cubicBezTo>
                <a:cubicBezTo>
                  <a:pt x="11265" y="5371"/>
                  <a:pt x="11265" y="5371"/>
                  <a:pt x="11265" y="5371"/>
                </a:cubicBezTo>
                <a:cubicBezTo>
                  <a:pt x="11265" y="5721"/>
                  <a:pt x="11497" y="5838"/>
                  <a:pt x="11845" y="5838"/>
                </a:cubicBezTo>
                <a:close/>
                <a:moveTo>
                  <a:pt x="18697" y="10275"/>
                </a:moveTo>
                <a:cubicBezTo>
                  <a:pt x="17652" y="10275"/>
                  <a:pt x="17652" y="10275"/>
                  <a:pt x="17652" y="10275"/>
                </a:cubicBezTo>
                <a:cubicBezTo>
                  <a:pt x="17652" y="8874"/>
                  <a:pt x="17652" y="8874"/>
                  <a:pt x="17652" y="8874"/>
                </a:cubicBezTo>
                <a:cubicBezTo>
                  <a:pt x="17652" y="8290"/>
                  <a:pt x="17187" y="7823"/>
                  <a:pt x="16723" y="7823"/>
                </a:cubicBezTo>
                <a:cubicBezTo>
                  <a:pt x="1045" y="7823"/>
                  <a:pt x="1045" y="7823"/>
                  <a:pt x="1045" y="7823"/>
                </a:cubicBezTo>
                <a:cubicBezTo>
                  <a:pt x="465" y="7823"/>
                  <a:pt x="0" y="8290"/>
                  <a:pt x="0" y="8874"/>
                </a:cubicBezTo>
                <a:cubicBezTo>
                  <a:pt x="0" y="14711"/>
                  <a:pt x="0" y="14711"/>
                  <a:pt x="0" y="14711"/>
                </a:cubicBezTo>
                <a:cubicBezTo>
                  <a:pt x="0" y="17280"/>
                  <a:pt x="1394" y="19498"/>
                  <a:pt x="3368" y="20666"/>
                </a:cubicBezTo>
                <a:cubicBezTo>
                  <a:pt x="581" y="20666"/>
                  <a:pt x="581" y="20666"/>
                  <a:pt x="581" y="20666"/>
                </a:cubicBezTo>
                <a:cubicBezTo>
                  <a:pt x="232" y="20666"/>
                  <a:pt x="0" y="20899"/>
                  <a:pt x="0" y="21133"/>
                </a:cubicBezTo>
                <a:cubicBezTo>
                  <a:pt x="0" y="21483"/>
                  <a:pt x="232" y="21600"/>
                  <a:pt x="581" y="21600"/>
                </a:cubicBezTo>
                <a:cubicBezTo>
                  <a:pt x="17187" y="21600"/>
                  <a:pt x="17187" y="21600"/>
                  <a:pt x="17187" y="21600"/>
                </a:cubicBezTo>
                <a:cubicBezTo>
                  <a:pt x="17419" y="21600"/>
                  <a:pt x="17652" y="21483"/>
                  <a:pt x="17652" y="21133"/>
                </a:cubicBezTo>
                <a:cubicBezTo>
                  <a:pt x="17652" y="20899"/>
                  <a:pt x="17419" y="20666"/>
                  <a:pt x="17187" y="20666"/>
                </a:cubicBezTo>
                <a:cubicBezTo>
                  <a:pt x="14284" y="20666"/>
                  <a:pt x="14284" y="20666"/>
                  <a:pt x="14284" y="20666"/>
                </a:cubicBezTo>
                <a:cubicBezTo>
                  <a:pt x="15910" y="19732"/>
                  <a:pt x="17071" y="18097"/>
                  <a:pt x="17535" y="16229"/>
                </a:cubicBezTo>
                <a:cubicBezTo>
                  <a:pt x="18697" y="16229"/>
                  <a:pt x="18697" y="16229"/>
                  <a:pt x="18697" y="16229"/>
                </a:cubicBezTo>
                <a:cubicBezTo>
                  <a:pt x="20323" y="16229"/>
                  <a:pt x="21600" y="14945"/>
                  <a:pt x="21600" y="13310"/>
                </a:cubicBezTo>
                <a:cubicBezTo>
                  <a:pt x="21600" y="11676"/>
                  <a:pt x="20323" y="10275"/>
                  <a:pt x="18697" y="10275"/>
                </a:cubicBezTo>
                <a:close/>
                <a:moveTo>
                  <a:pt x="10800" y="20666"/>
                </a:moveTo>
                <a:cubicBezTo>
                  <a:pt x="6852" y="20666"/>
                  <a:pt x="6852" y="20666"/>
                  <a:pt x="6852" y="20666"/>
                </a:cubicBezTo>
                <a:cubicBezTo>
                  <a:pt x="5110" y="20666"/>
                  <a:pt x="3600" y="19965"/>
                  <a:pt x="2555" y="18681"/>
                </a:cubicBezTo>
                <a:cubicBezTo>
                  <a:pt x="15213" y="18681"/>
                  <a:pt x="15213" y="18681"/>
                  <a:pt x="15213" y="18681"/>
                </a:cubicBezTo>
                <a:cubicBezTo>
                  <a:pt x="14168" y="19965"/>
                  <a:pt x="12542" y="20666"/>
                  <a:pt x="10800" y="20666"/>
                </a:cubicBezTo>
                <a:close/>
                <a:moveTo>
                  <a:pt x="16723" y="14711"/>
                </a:moveTo>
                <a:cubicBezTo>
                  <a:pt x="16723" y="15879"/>
                  <a:pt x="16374" y="16813"/>
                  <a:pt x="15910" y="17747"/>
                </a:cubicBezTo>
                <a:cubicBezTo>
                  <a:pt x="1858" y="17747"/>
                  <a:pt x="1858" y="17747"/>
                  <a:pt x="1858" y="17747"/>
                </a:cubicBezTo>
                <a:cubicBezTo>
                  <a:pt x="1277" y="16813"/>
                  <a:pt x="1045" y="15879"/>
                  <a:pt x="1045" y="14711"/>
                </a:cubicBezTo>
                <a:cubicBezTo>
                  <a:pt x="1045" y="8874"/>
                  <a:pt x="1045" y="8874"/>
                  <a:pt x="1045" y="8874"/>
                </a:cubicBezTo>
                <a:cubicBezTo>
                  <a:pt x="16723" y="8874"/>
                  <a:pt x="16723" y="8874"/>
                  <a:pt x="16723" y="8874"/>
                </a:cubicBezTo>
                <a:lnTo>
                  <a:pt x="16723" y="14711"/>
                </a:lnTo>
                <a:close/>
                <a:moveTo>
                  <a:pt x="18697" y="15295"/>
                </a:moveTo>
                <a:cubicBezTo>
                  <a:pt x="17652" y="15295"/>
                  <a:pt x="17652" y="15295"/>
                  <a:pt x="17652" y="15295"/>
                </a:cubicBezTo>
                <a:cubicBezTo>
                  <a:pt x="17652" y="15062"/>
                  <a:pt x="17652" y="14945"/>
                  <a:pt x="17652" y="14711"/>
                </a:cubicBezTo>
                <a:cubicBezTo>
                  <a:pt x="17652" y="11325"/>
                  <a:pt x="17652" y="11325"/>
                  <a:pt x="17652" y="11325"/>
                </a:cubicBezTo>
                <a:cubicBezTo>
                  <a:pt x="18697" y="11325"/>
                  <a:pt x="18697" y="11325"/>
                  <a:pt x="18697" y="11325"/>
                </a:cubicBezTo>
                <a:cubicBezTo>
                  <a:pt x="19742" y="11325"/>
                  <a:pt x="20555" y="12143"/>
                  <a:pt x="20555" y="13310"/>
                </a:cubicBezTo>
                <a:cubicBezTo>
                  <a:pt x="20555" y="14361"/>
                  <a:pt x="19742" y="15295"/>
                  <a:pt x="18697" y="15295"/>
                </a:cubicBezTo>
                <a:close/>
                <a:moveTo>
                  <a:pt x="8826" y="5838"/>
                </a:moveTo>
                <a:cubicBezTo>
                  <a:pt x="9174" y="5838"/>
                  <a:pt x="9290" y="5721"/>
                  <a:pt x="9290" y="5371"/>
                </a:cubicBezTo>
                <a:cubicBezTo>
                  <a:pt x="9290" y="467"/>
                  <a:pt x="9290" y="467"/>
                  <a:pt x="9290" y="467"/>
                </a:cubicBezTo>
                <a:cubicBezTo>
                  <a:pt x="9290" y="234"/>
                  <a:pt x="9174" y="0"/>
                  <a:pt x="8826" y="0"/>
                </a:cubicBezTo>
                <a:cubicBezTo>
                  <a:pt x="8594" y="0"/>
                  <a:pt x="8361" y="234"/>
                  <a:pt x="8361" y="467"/>
                </a:cubicBezTo>
                <a:cubicBezTo>
                  <a:pt x="8361" y="5371"/>
                  <a:pt x="8361" y="5371"/>
                  <a:pt x="8361" y="5371"/>
                </a:cubicBezTo>
                <a:cubicBezTo>
                  <a:pt x="8361" y="5721"/>
                  <a:pt x="8594" y="5838"/>
                  <a:pt x="8826" y="5838"/>
                </a:cubicBezTo>
                <a:close/>
                <a:moveTo>
                  <a:pt x="14748" y="6889"/>
                </a:moveTo>
                <a:cubicBezTo>
                  <a:pt x="14981" y="6889"/>
                  <a:pt x="15213" y="6655"/>
                  <a:pt x="15213" y="6422"/>
                </a:cubicBezTo>
                <a:cubicBezTo>
                  <a:pt x="15213" y="1518"/>
                  <a:pt x="15213" y="1518"/>
                  <a:pt x="15213" y="1518"/>
                </a:cubicBezTo>
                <a:cubicBezTo>
                  <a:pt x="15213" y="1168"/>
                  <a:pt x="14981" y="934"/>
                  <a:pt x="14748" y="934"/>
                </a:cubicBezTo>
                <a:cubicBezTo>
                  <a:pt x="14516" y="934"/>
                  <a:pt x="14284" y="1168"/>
                  <a:pt x="14284" y="1518"/>
                </a:cubicBezTo>
                <a:cubicBezTo>
                  <a:pt x="14284" y="6422"/>
                  <a:pt x="14284" y="6422"/>
                  <a:pt x="14284" y="6422"/>
                </a:cubicBezTo>
                <a:cubicBezTo>
                  <a:pt x="14284" y="6655"/>
                  <a:pt x="14516" y="6889"/>
                  <a:pt x="14748" y="6889"/>
                </a:cubicBezTo>
                <a:close/>
                <a:moveTo>
                  <a:pt x="5923" y="6889"/>
                </a:moveTo>
                <a:cubicBezTo>
                  <a:pt x="6155" y="6889"/>
                  <a:pt x="6387" y="6655"/>
                  <a:pt x="6387" y="6422"/>
                </a:cubicBezTo>
                <a:cubicBezTo>
                  <a:pt x="6387" y="1518"/>
                  <a:pt x="6387" y="1518"/>
                  <a:pt x="6387" y="1518"/>
                </a:cubicBezTo>
                <a:cubicBezTo>
                  <a:pt x="6387" y="1168"/>
                  <a:pt x="6155" y="934"/>
                  <a:pt x="5923" y="934"/>
                </a:cubicBezTo>
                <a:cubicBezTo>
                  <a:pt x="5690" y="934"/>
                  <a:pt x="5458" y="1168"/>
                  <a:pt x="5458" y="1518"/>
                </a:cubicBezTo>
                <a:cubicBezTo>
                  <a:pt x="5458" y="6422"/>
                  <a:pt x="5458" y="6422"/>
                  <a:pt x="5458" y="6422"/>
                </a:cubicBezTo>
                <a:cubicBezTo>
                  <a:pt x="5458" y="6655"/>
                  <a:pt x="5690" y="6889"/>
                  <a:pt x="5923" y="6889"/>
                </a:cubicBezTo>
                <a:close/>
                <a:moveTo>
                  <a:pt x="3019" y="5838"/>
                </a:moveTo>
                <a:cubicBezTo>
                  <a:pt x="3252" y="5838"/>
                  <a:pt x="3484" y="5721"/>
                  <a:pt x="3484" y="5371"/>
                </a:cubicBezTo>
                <a:cubicBezTo>
                  <a:pt x="3484" y="2452"/>
                  <a:pt x="3484" y="2452"/>
                  <a:pt x="3484" y="2452"/>
                </a:cubicBezTo>
                <a:cubicBezTo>
                  <a:pt x="3484" y="2218"/>
                  <a:pt x="3252" y="1985"/>
                  <a:pt x="3019" y="1985"/>
                </a:cubicBezTo>
                <a:cubicBezTo>
                  <a:pt x="2671" y="1985"/>
                  <a:pt x="2439" y="2218"/>
                  <a:pt x="2439" y="2452"/>
                </a:cubicBezTo>
                <a:cubicBezTo>
                  <a:pt x="2439" y="5371"/>
                  <a:pt x="2439" y="5371"/>
                  <a:pt x="2439" y="5371"/>
                </a:cubicBezTo>
                <a:cubicBezTo>
                  <a:pt x="2439" y="5721"/>
                  <a:pt x="2671" y="5838"/>
                  <a:pt x="3019" y="583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34394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93" name="Shape 793"/>
          <p:cNvSpPr/>
          <p:nvPr/>
        </p:nvSpPr>
        <p:spPr>
          <a:xfrm>
            <a:off x="0" y="0"/>
            <a:ext cx="18165117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94" name="Shape 794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Industry Trends</a:t>
            </a:r>
          </a:p>
        </p:txBody>
      </p:sp>
      <p:sp>
        <p:nvSpPr>
          <p:cNvPr id="795" name="Shape 795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796" name="Shape 796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Risks and responses</a:t>
            </a:r>
          </a:p>
        </p:txBody>
      </p:sp>
      <p:sp>
        <p:nvSpPr>
          <p:cNvPr id="797" name="Shape 797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Scalability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Centralisation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Regulations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Bitcoin vs Altcoins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Peripheral services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2486805" y="3601933"/>
            <a:ext cx="19410390" cy="836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VISA handles </a:t>
            </a:r>
            <a:r>
              <a:rPr b="1"/>
              <a:t>~2000</a:t>
            </a:r>
            <a:r>
              <a:t> transactions per second (can handle up to </a:t>
            </a:r>
            <a:r>
              <a:rPr b="1"/>
              <a:t>56000 tps</a:t>
            </a:r>
            <a:r>
              <a:t>)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Bitcoin handles </a:t>
            </a:r>
            <a:r>
              <a:rPr b="1"/>
              <a:t>7</a:t>
            </a:r>
            <a:r>
              <a:t> transactions per second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Ethereum can handle </a:t>
            </a:r>
            <a:r>
              <a:rPr b="1"/>
              <a:t>25</a:t>
            </a:r>
            <a:r>
              <a:t> transactions per second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 limits are </a:t>
            </a:r>
            <a:r>
              <a:rPr u="sng"/>
              <a:t>artificial</a:t>
            </a:r>
            <a:r>
              <a:t> and can be raised to accommodate more transactions, in theory. However: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community is divided for many reasons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There are still bandwidth limitations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order reach VISA-scale, each block would need to be </a:t>
            </a:r>
            <a:r>
              <a:rPr b="1"/>
              <a:t>8GB</a:t>
            </a:r>
          </a:p>
        </p:txBody>
      </p:sp>
      <p:sp>
        <p:nvSpPr>
          <p:cNvPr id="801" name="Shape 801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Scalability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" grpId="1" build="p" bldLvl="5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86805" y="3601933"/>
            <a:ext cx="19410390" cy="622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More likely that we will see off-chain solutions in the near future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Lightning Network/Sidechains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We might also make use of other cryptocurrencies for smaller exchanges of currency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Scalability is the biggest problem that needs to be addressed for cryptocurrency’s viability </a:t>
            </a:r>
          </a:p>
        </p:txBody>
      </p:sp>
      <p:sp>
        <p:nvSpPr>
          <p:cNvPr id="805" name="Shape 805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Scalability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1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0" y="0"/>
            <a:ext cx="18159722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9" name="Shape 809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Industry Trends</a:t>
            </a:r>
          </a:p>
        </p:txBody>
      </p:sp>
      <p:sp>
        <p:nvSpPr>
          <p:cNvPr id="810" name="Shape 810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Risks and responses</a:t>
            </a:r>
          </a:p>
        </p:txBody>
      </p:sp>
      <p:sp>
        <p:nvSpPr>
          <p:cNvPr id="812" name="Shape 812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Scalability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Centralisation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Regulations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Bitcoin vs Altcoins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Peripheral services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2486805" y="3601933"/>
            <a:ext cx="19410390" cy="942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Decentralisation is one of the main advantages of blockchain technology and cryptocurrency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However, most cryptocurrencies are still centralised in some way: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Small group of privileged developers </a:t>
            </a:r>
            <a:r>
              <a:rPr sz="3500"/>
              <a:t>(13 people as of Jan 2017)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Reference client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Mining pools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Specialised hardware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Cheap electricity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Government funding</a:t>
            </a:r>
          </a:p>
        </p:txBody>
      </p:sp>
      <p:sp>
        <p:nvSpPr>
          <p:cNvPr id="816" name="Shape 816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Centralisation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" grpId="1" build="p" bldLvl="5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2486805" y="3601933"/>
            <a:ext cx="19410390" cy="836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Many of the arguments against certain scaling proposals bring up the idea of unnecessary centralisation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nodes are allowed to be high-performance, they are no longer accessible to the masses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Off-chain transactions incentivise a hub-and-spoke model of creating channels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Everyone wants to be connected with the most connected person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 necessarily a bad thing, with the right incentive structures</a:t>
            </a:r>
          </a:p>
        </p:txBody>
      </p:sp>
      <p:sp>
        <p:nvSpPr>
          <p:cNvPr id="820" name="Shape 820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Centralisation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xfrm>
            <a:off x="23339956" y="12528271"/>
            <a:ext cx="347067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6618147" y="727872"/>
            <a:ext cx="11147705" cy="2156930"/>
          </a:xfrm>
          <a:prstGeom prst="rect">
            <a:avLst/>
          </a:prstGeom>
        </p:spPr>
        <p:txBody>
          <a:bodyPr lIns="215999" tIns="215999" rIns="215999" bIns="215999">
            <a:normAutofit fontScale="90000"/>
          </a:bodyPr>
          <a:lstStyle>
            <a:lvl1pPr algn="ctr" defTabSz="493776">
              <a:defRPr sz="10800" spc="-490"/>
            </a:lvl1pPr>
          </a:lstStyle>
          <a:p>
            <a:r>
              <a:t>Distributed Ledgers</a:t>
            </a:r>
          </a:p>
        </p:txBody>
      </p:sp>
      <p:sp>
        <p:nvSpPr>
          <p:cNvPr id="236" name="Shape 236"/>
          <p:cNvSpPr/>
          <p:nvPr/>
        </p:nvSpPr>
        <p:spPr>
          <a:xfrm>
            <a:off x="1676399" y="2749963"/>
            <a:ext cx="21031199" cy="3300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/>
          <a:p>
            <a:pPr marL="1000125" lvl="1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digital ledger is a digital record of </a:t>
            </a:r>
            <a:r>
              <a:rPr b="1" dirty="0"/>
              <a:t>who</a:t>
            </a:r>
            <a:r>
              <a:rPr dirty="0"/>
              <a:t> owns </a:t>
            </a:r>
            <a:r>
              <a:rPr b="1" dirty="0"/>
              <a:t>what</a:t>
            </a:r>
          </a:p>
          <a:p>
            <a:pPr marL="1000125" lvl="1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</a:t>
            </a:r>
            <a:r>
              <a:rPr b="1" dirty="0"/>
              <a:t>distributed</a:t>
            </a:r>
            <a:r>
              <a:rPr dirty="0"/>
              <a:t> digital ledger is a ledger that is replicated among many nodes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main innovation is the underlying </a:t>
            </a:r>
            <a:r>
              <a:rPr b="1" dirty="0"/>
              <a:t>distributed consensus</a:t>
            </a:r>
            <a:r>
              <a:rPr dirty="0"/>
              <a:t> mechanism</a:t>
            </a:r>
          </a:p>
        </p:txBody>
      </p:sp>
      <p:sp>
        <p:nvSpPr>
          <p:cNvPr id="237" name="Shape 237"/>
          <p:cNvSpPr/>
          <p:nvPr/>
        </p:nvSpPr>
        <p:spPr>
          <a:xfrm>
            <a:off x="5954998" y="6956110"/>
            <a:ext cx="2845436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r>
              <a:t>I sent $2 to Bob</a:t>
            </a:r>
          </a:p>
        </p:txBody>
      </p:sp>
      <p:sp>
        <p:nvSpPr>
          <p:cNvPr id="238" name="Shape 238"/>
          <p:cNvSpPr/>
          <p:nvPr/>
        </p:nvSpPr>
        <p:spPr>
          <a:xfrm>
            <a:off x="6073355" y="11278680"/>
            <a:ext cx="3416936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r>
              <a:t>Alice sent $2 to me</a:t>
            </a:r>
          </a:p>
        </p:txBody>
      </p:sp>
      <p:grpSp>
        <p:nvGrpSpPr>
          <p:cNvPr id="241" name="Group 241"/>
          <p:cNvGrpSpPr/>
          <p:nvPr/>
        </p:nvGrpSpPr>
        <p:grpSpPr>
          <a:xfrm>
            <a:off x="3305071" y="6978284"/>
            <a:ext cx="2595372" cy="2171551"/>
            <a:chOff x="0" y="0"/>
            <a:chExt cx="2595370" cy="2171550"/>
          </a:xfrm>
        </p:grpSpPr>
        <p:pic>
          <p:nvPicPr>
            <p:cNvPr id="239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09595" y="0"/>
              <a:ext cx="1085776" cy="2171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" name="Shape 240"/>
            <p:cNvSpPr/>
            <p:nvPr/>
          </p:nvSpPr>
          <p:spPr>
            <a:xfrm>
              <a:off x="0" y="773037"/>
              <a:ext cx="1059003" cy="62547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Alice</a:t>
              </a:r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3384116" y="11199156"/>
            <a:ext cx="3187842" cy="2428807"/>
            <a:chOff x="0" y="0"/>
            <a:chExt cx="3187840" cy="2428805"/>
          </a:xfrm>
        </p:grpSpPr>
        <p:pic>
          <p:nvPicPr>
            <p:cNvPr id="242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59035" y="0"/>
              <a:ext cx="2428806" cy="24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Shape 243"/>
            <p:cNvSpPr/>
            <p:nvPr/>
          </p:nvSpPr>
          <p:spPr>
            <a:xfrm>
              <a:off x="-1" y="901665"/>
              <a:ext cx="900914" cy="625476"/>
            </a:xfrm>
            <a:prstGeom prst="rect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Bob</a:t>
              </a:r>
            </a:p>
          </p:txBody>
        </p:sp>
      </p:grpSp>
      <p:sp>
        <p:nvSpPr>
          <p:cNvPr id="245" name="Shape 245"/>
          <p:cNvSpPr/>
          <p:nvPr/>
        </p:nvSpPr>
        <p:spPr>
          <a:xfrm>
            <a:off x="5954998" y="7567856"/>
            <a:ext cx="2845436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r>
              <a:t>I sent $5 to Bob</a:t>
            </a:r>
          </a:p>
        </p:txBody>
      </p:sp>
      <p:sp>
        <p:nvSpPr>
          <p:cNvPr id="246" name="Shape 246"/>
          <p:cNvSpPr/>
          <p:nvPr/>
        </p:nvSpPr>
        <p:spPr>
          <a:xfrm>
            <a:off x="6073355" y="11809636"/>
            <a:ext cx="3416936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r>
              <a:t>Alice sent $5 to me</a:t>
            </a:r>
          </a:p>
        </p:txBody>
      </p:sp>
      <p:sp>
        <p:nvSpPr>
          <p:cNvPr id="247" name="Shape 247"/>
          <p:cNvSpPr/>
          <p:nvPr/>
        </p:nvSpPr>
        <p:spPr>
          <a:xfrm>
            <a:off x="5985725" y="8206533"/>
            <a:ext cx="326872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r>
              <a:t>Bob sent $3 to me</a:t>
            </a:r>
          </a:p>
        </p:txBody>
      </p:sp>
      <p:sp>
        <p:nvSpPr>
          <p:cNvPr id="248" name="Shape 248"/>
          <p:cNvSpPr/>
          <p:nvPr/>
        </p:nvSpPr>
        <p:spPr>
          <a:xfrm>
            <a:off x="6096488" y="12348362"/>
            <a:ext cx="2993645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r>
              <a:t>I sent $3 to Alice</a:t>
            </a:r>
          </a:p>
        </p:txBody>
      </p:sp>
      <p:grpSp>
        <p:nvGrpSpPr>
          <p:cNvPr id="251" name="Group 251"/>
          <p:cNvGrpSpPr/>
          <p:nvPr/>
        </p:nvGrpSpPr>
        <p:grpSpPr>
          <a:xfrm>
            <a:off x="10876103" y="7005894"/>
            <a:ext cx="2896036" cy="6655644"/>
            <a:chOff x="12700" y="12700"/>
            <a:chExt cx="2896034" cy="6655642"/>
          </a:xfrm>
        </p:grpSpPr>
        <p:graphicFrame>
          <p:nvGraphicFramePr>
            <p:cNvPr id="249" name="Table 249"/>
            <p:cNvGraphicFramePr/>
            <p:nvPr>
              <p:extLst>
                <p:ext uri="{D42A27DB-BD31-4B8C-83A1-F6EECF244321}">
                  <p14:modId xmlns:p14="http://schemas.microsoft.com/office/powerpoint/2010/main" val="1152535122"/>
                </p:ext>
              </p:extLst>
            </p:nvPr>
          </p:nvGraphicFramePr>
          <p:xfrm>
            <a:off x="12700" y="12700"/>
            <a:ext cx="2876756" cy="2623737"/>
          </p:xfrm>
          <a:graphic>
            <a:graphicData uri="http://schemas.openxmlformats.org/drawingml/2006/table">
              <a:tbl>
                <a:tblPr firstRow="1" bandRow="1">
                  <a:tableStyleId>{4C3C2611-4C71-4FC5-86AE-919BDF0F9419}</a:tableStyleId>
                </a:tblPr>
                <a:tblGrid>
                  <a:gridCol w="1438379"/>
                  <a:gridCol w="1438379"/>
                </a:tblGrid>
                <a:tr h="50824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 u="none" dirty="0">
                            <a:solidFill>
                              <a:srgbClr val="FFFFFF"/>
                            </a:solidFill>
                            <a:sym typeface="Helvetica"/>
                          </a:rPr>
                          <a:t>Alice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3797C6"/>
                        </a:solidFill>
                        <a:miter lim="400000"/>
                      </a:lnR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Bob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3797C6"/>
                        </a:solidFill>
                        <a:miter lim="400000"/>
                      </a:lnL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</a:tr>
                <a:tr h="66624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/>
                          <a:t>-2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3797C6"/>
                        </a:solidFill>
                        <a:miter lim="400000"/>
                      </a:lnR>
                      <a:lnT w="12700">
                        <a:solidFill>
                          <a:srgbClr val="3797C6"/>
                        </a:solidFill>
                        <a:miter lim="400000"/>
                      </a:lnT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/>
                          <a:t>+2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3797C6"/>
                        </a:solidFill>
                        <a:miter lim="400000"/>
                      </a:lnL>
                      <a:lnT w="12700">
                        <a:solidFill>
                          <a:srgbClr val="3797C6"/>
                        </a:solidFill>
                        <a:miter lim="400000"/>
                      </a:lnT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</a:tr>
                <a:tr h="6532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/>
                          <a:t>-5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3797C6"/>
                        </a:solidFill>
                        <a:miter lim="400000"/>
                      </a:lnR>
                      <a:lnT w="12700">
                        <a:solidFill>
                          <a:srgbClr val="3797C6"/>
                        </a:solidFill>
                        <a:miter lim="400000"/>
                      </a:lnT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/>
                          <a:t>+5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3797C6"/>
                        </a:solidFill>
                        <a:miter lim="400000"/>
                      </a:lnL>
                      <a:lnT w="12700">
                        <a:solidFill>
                          <a:srgbClr val="3797C6"/>
                        </a:solidFill>
                        <a:miter lim="400000"/>
                      </a:lnT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</a:tr>
                <a:tr h="6540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/>
                          <a:t>+3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3797C6"/>
                        </a:solidFill>
                        <a:miter lim="400000"/>
                      </a:lnR>
                      <a:lnT w="12700">
                        <a:solidFill>
                          <a:srgbClr val="3797C6"/>
                        </a:solidFill>
                        <a:miter lim="400000"/>
                      </a:lnT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 dirty="0"/>
                          <a:t>-3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3797C6"/>
                        </a:solidFill>
                        <a:miter lim="400000"/>
                      </a:lnL>
                      <a:lnT w="12700">
                        <a:solidFill>
                          <a:srgbClr val="3797C6"/>
                        </a:solidFill>
                        <a:miter lim="400000"/>
                      </a:lnT>
                    </a:tcPr>
                  </a:tc>
                </a:tr>
              </a:tbl>
            </a:graphicData>
          </a:graphic>
        </p:graphicFrame>
        <p:graphicFrame>
          <p:nvGraphicFramePr>
            <p:cNvPr id="250" name="Table 250"/>
            <p:cNvGraphicFramePr/>
            <p:nvPr>
              <p:extLst>
                <p:ext uri="{D42A27DB-BD31-4B8C-83A1-F6EECF244321}">
                  <p14:modId xmlns:p14="http://schemas.microsoft.com/office/powerpoint/2010/main" val="1514393138"/>
                </p:ext>
              </p:extLst>
            </p:nvPr>
          </p:nvGraphicFramePr>
          <p:xfrm>
            <a:off x="31978" y="4044605"/>
            <a:ext cx="2876756" cy="2623737"/>
          </p:xfrm>
          <a:graphic>
            <a:graphicData uri="http://schemas.openxmlformats.org/drawingml/2006/table">
              <a:tbl>
                <a:tblPr firstRow="1" bandRow="1">
                  <a:tableStyleId>{4C3C2611-4C71-4FC5-86AE-919BDF0F9419}</a:tableStyleId>
                </a:tblPr>
                <a:tblGrid>
                  <a:gridCol w="1438379"/>
                  <a:gridCol w="1438379"/>
                </a:tblGrid>
                <a:tr h="50824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 u="none" dirty="0">
                            <a:solidFill>
                              <a:srgbClr val="FFFFFF"/>
                            </a:solidFill>
                            <a:sym typeface="Helvetica"/>
                          </a:rPr>
                          <a:t>Alice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3797C6"/>
                        </a:solidFill>
                        <a:miter lim="400000"/>
                      </a:lnR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Bob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3797C6"/>
                        </a:solidFill>
                        <a:miter lim="400000"/>
                      </a:lnL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</a:tr>
                <a:tr h="66624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/>
                          <a:t>-2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3797C6"/>
                        </a:solidFill>
                        <a:miter lim="400000"/>
                      </a:lnR>
                      <a:lnT w="12700">
                        <a:solidFill>
                          <a:srgbClr val="3797C6"/>
                        </a:solidFill>
                        <a:miter lim="400000"/>
                      </a:lnT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/>
                          <a:t>+2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3797C6"/>
                        </a:solidFill>
                        <a:miter lim="400000"/>
                      </a:lnL>
                      <a:lnT w="12700">
                        <a:solidFill>
                          <a:srgbClr val="3797C6"/>
                        </a:solidFill>
                        <a:miter lim="400000"/>
                      </a:lnT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</a:tr>
                <a:tr h="6532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/>
                          <a:t>-5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3797C6"/>
                        </a:solidFill>
                        <a:miter lim="400000"/>
                      </a:lnR>
                      <a:lnT w="12700">
                        <a:solidFill>
                          <a:srgbClr val="3797C6"/>
                        </a:solidFill>
                        <a:miter lim="400000"/>
                      </a:lnT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/>
                          <a:t>+5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3797C6"/>
                        </a:solidFill>
                        <a:miter lim="400000"/>
                      </a:lnL>
                      <a:lnT w="12700">
                        <a:solidFill>
                          <a:srgbClr val="3797C6"/>
                        </a:solidFill>
                        <a:miter lim="400000"/>
                      </a:lnT>
                      <a:lnB w="12700">
                        <a:solidFill>
                          <a:srgbClr val="3797C6"/>
                        </a:solidFill>
                        <a:miter lim="400000"/>
                      </a:lnB>
                    </a:tcPr>
                  </a:tc>
                </a:tr>
                <a:tr h="6540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/>
                          <a:t>+3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3797C6"/>
                        </a:solidFill>
                        <a:miter lim="400000"/>
                      </a:lnR>
                      <a:lnT w="12700">
                        <a:solidFill>
                          <a:srgbClr val="3797C6"/>
                        </a:solidFill>
                        <a:miter lim="400000"/>
                      </a:lnT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 dirty="0"/>
                          <a:t>-3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3797C6"/>
                        </a:solidFill>
                        <a:miter lim="400000"/>
                      </a:lnL>
                      <a:lnT w="12700">
                        <a:solidFill>
                          <a:srgbClr val="3797C6"/>
                        </a:solidFill>
                        <a:miter lim="400000"/>
                      </a:lnT>
                    </a:tcPr>
                  </a:tc>
                </a:tr>
              </a:tbl>
            </a:graphicData>
          </a:graphic>
        </p:graphicFrame>
      </p:grpSp>
      <p:sp>
        <p:nvSpPr>
          <p:cNvPr id="252" name="Shape 252"/>
          <p:cNvSpPr/>
          <p:nvPr/>
        </p:nvSpPr>
        <p:spPr>
          <a:xfrm>
            <a:off x="16030756" y="7567856"/>
            <a:ext cx="389699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I owe Bob $4</a:t>
            </a:r>
          </a:p>
        </p:txBody>
      </p:sp>
      <p:sp>
        <p:nvSpPr>
          <p:cNvPr id="253" name="Shape 253"/>
          <p:cNvSpPr/>
          <p:nvPr/>
        </p:nvSpPr>
        <p:spPr>
          <a:xfrm>
            <a:off x="16095946" y="11278680"/>
            <a:ext cx="516699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Alice owes me $4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1" build="p" bldLvl="5" animBg="1" advAuto="0"/>
      <p:bldP spid="237" grpId="4" animBg="1" advAuto="0"/>
      <p:bldP spid="238" grpId="5" animBg="1" advAuto="0"/>
      <p:bldP spid="241" grpId="2" animBg="1" advAuto="0"/>
      <p:bldP spid="244" grpId="3" animBg="1" advAuto="0"/>
      <p:bldP spid="245" grpId="6" animBg="1" advAuto="0"/>
      <p:bldP spid="246" grpId="7" animBg="1" advAuto="0"/>
      <p:bldP spid="247" grpId="8" animBg="1" advAuto="0"/>
      <p:bldP spid="248" grpId="9" animBg="1" advAuto="0"/>
      <p:bldP spid="251" grpId="10" animBg="1" advAuto="0"/>
      <p:bldP spid="252" grpId="11" animBg="1" advAuto="0"/>
      <p:bldP spid="253" grpId="12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23" name="Shape 823"/>
          <p:cNvSpPr/>
          <p:nvPr/>
        </p:nvSpPr>
        <p:spPr>
          <a:xfrm>
            <a:off x="0" y="0"/>
            <a:ext cx="18159722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24" name="Shape 824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Industry Trends</a:t>
            </a:r>
          </a:p>
        </p:txBody>
      </p:sp>
      <p:sp>
        <p:nvSpPr>
          <p:cNvPr id="825" name="Shape 825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826" name="Shape 826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Risks and responses</a:t>
            </a:r>
          </a:p>
        </p:txBody>
      </p:sp>
      <p:sp>
        <p:nvSpPr>
          <p:cNvPr id="827" name="Shape 827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Scalability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Centralisation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Bitcoin vs Altcoins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Peripheral services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830" name="Shape 830"/>
          <p:cNvSpPr/>
          <p:nvPr/>
        </p:nvSpPr>
        <p:spPr>
          <a:xfrm>
            <a:off x="2486805" y="3601933"/>
            <a:ext cx="19410390" cy="72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Is it a currency, or is it an asset?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 i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Hashfast Technologies LLC vs Lowe - asset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MAS doesn’t specify that it is a currency - asset?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Should cryptocurrency companies be subject to financial institution regulations (KYC/AML)?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MAS has announced that they want to regulate virtual currency intermediaries for AML and terrorism financing</a:t>
            </a:r>
          </a:p>
        </p:txBody>
      </p:sp>
      <p:sp>
        <p:nvSpPr>
          <p:cNvPr id="831" name="Shape 831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Regulations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" grpId="1" build="p" bldLvl="5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2486805" y="3099217"/>
            <a:ext cx="19410390" cy="272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“For clarity, cash and other anonymous instruments, having no identifiable issuer that opens and maintains accounts for users, will not be considered as regulated funding sources or payment instruments.”</a:t>
            </a:r>
            <a:br/>
            <a:r>
              <a:rPr sz="2500"/>
              <a:t>— MAS Consultation Paper: Proposed Activity-based Payments Framework and Establishment of a National Payments Council</a:t>
            </a:r>
          </a:p>
        </p:txBody>
      </p:sp>
      <p:sp>
        <p:nvSpPr>
          <p:cNvPr id="835" name="Shape 835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Regulations</a:t>
            </a:r>
          </a:p>
        </p:txBody>
      </p:sp>
      <p:pic>
        <p:nvPicPr>
          <p:cNvPr id="836" name="Screen Shot 2017-01-05 at 5.59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7465" y="6100464"/>
            <a:ext cx="17408667" cy="6819691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Shape 837"/>
          <p:cNvSpPr/>
          <p:nvPr/>
        </p:nvSpPr>
        <p:spPr>
          <a:xfrm>
            <a:off x="16863440" y="9378936"/>
            <a:ext cx="3728485" cy="1270001"/>
          </a:xfrm>
          <a:prstGeom prst="ellips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38" name="Shape 838"/>
          <p:cNvSpPr/>
          <p:nvPr/>
        </p:nvSpPr>
        <p:spPr>
          <a:xfrm>
            <a:off x="3780196" y="9378936"/>
            <a:ext cx="3728485" cy="1270001"/>
          </a:xfrm>
          <a:prstGeom prst="ellips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839" name="Shape 839"/>
          <p:cNvSpPr/>
          <p:nvPr/>
        </p:nvSpPr>
        <p:spPr>
          <a:xfrm>
            <a:off x="7621704" y="8668077"/>
            <a:ext cx="2269104" cy="1270001"/>
          </a:xfrm>
          <a:prstGeom prst="ellipse">
            <a:avLst/>
          </a:prstGeom>
          <a:ln w="1270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1" animBg="1" advAuto="0"/>
      <p:bldP spid="836" grpId="2" animBg="1" advAuto="0"/>
      <p:bldP spid="837" grpId="4" animBg="1" advAuto="0"/>
      <p:bldP spid="838" grpId="3" animBg="1" advAuto="0"/>
      <p:bldP spid="839" grpId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2" name="Shape 842"/>
          <p:cNvSpPr/>
          <p:nvPr/>
        </p:nvSpPr>
        <p:spPr>
          <a:xfrm>
            <a:off x="0" y="0"/>
            <a:ext cx="18159722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43" name="Shape 843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Industry Trends</a:t>
            </a:r>
          </a:p>
        </p:txBody>
      </p:sp>
      <p:sp>
        <p:nvSpPr>
          <p:cNvPr id="844" name="Shape 844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Risks and responses</a:t>
            </a:r>
          </a:p>
        </p:txBody>
      </p:sp>
      <p:sp>
        <p:nvSpPr>
          <p:cNvPr id="846" name="Shape 846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Scalability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Centralisation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Regulations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Bitcoin vs Altcoins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Peripheral services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2486805" y="3601933"/>
            <a:ext cx="19410390" cy="72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Two points of view</a:t>
            </a:r>
          </a:p>
          <a:p>
            <a:pPr marL="1562100" lvl="3" indent="-228600" algn="l" defTabSz="1828800">
              <a:lnSpc>
                <a:spcPct val="150000"/>
              </a:lnSpc>
              <a:buSzPct val="100000"/>
              <a:buAutoNum type="arabicPeriod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Multiple altcoins represent decentralisation and diversity of choice</a:t>
            </a:r>
          </a:p>
          <a:p>
            <a:pPr marL="1562100" lvl="3" indent="-228600" algn="l" defTabSz="1828800">
              <a:lnSpc>
                <a:spcPct val="150000"/>
              </a:lnSpc>
              <a:buSzPct val="100000"/>
              <a:buAutoNum type="arabicPeriod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Multiple altcoins serve to weaken network effects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Bitcoin XT vs Bitcoin Unlimited vs Bitcoin Core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Ethereum Classic vs Ethereum Core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Litecoin, Dogecoin, Peercoin …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Merged mining</a:t>
            </a:r>
          </a:p>
        </p:txBody>
      </p:sp>
      <p:sp>
        <p:nvSpPr>
          <p:cNvPr id="850" name="Shape 850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Bitcoin vs Altcoins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" grpId="1" build="p" bldLvl="5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0" y="0"/>
            <a:ext cx="18159722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4" name="Shape 854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Industry Trends</a:t>
            </a:r>
          </a:p>
        </p:txBody>
      </p:sp>
      <p:sp>
        <p:nvSpPr>
          <p:cNvPr id="855" name="Shape 855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856" name="Shape 856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Risks and responses</a:t>
            </a:r>
          </a:p>
        </p:txBody>
      </p:sp>
      <p:sp>
        <p:nvSpPr>
          <p:cNvPr id="857" name="Shape 857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Scalability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Centralisation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Regulations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Bitcoin vs Altcoins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Peripheral services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2486805" y="3601933"/>
            <a:ext cx="19410390" cy="72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Blockchain-as-a-Service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Microsoft Azure, IBM Blockchain, Deloitte Rubix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Cryptocurrency exchanges/Wallets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CoinHako, Coinbase, itBit, Kraken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Blockchain consulting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PwC, Accenture, Chainsmiths</a:t>
            </a:r>
          </a:p>
        </p:txBody>
      </p:sp>
      <p:sp>
        <p:nvSpPr>
          <p:cNvPr id="861" name="Shape 861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Peripheral services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1" build="p" bldLvl="5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4" name="Shape 864"/>
          <p:cNvSpPr/>
          <p:nvPr/>
        </p:nvSpPr>
        <p:spPr>
          <a:xfrm>
            <a:off x="0" y="0"/>
            <a:ext cx="21079357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5" name="Shape 865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Future Direction</a:t>
            </a:r>
          </a:p>
        </p:txBody>
      </p:sp>
      <p:sp>
        <p:nvSpPr>
          <p:cNvPr id="866" name="Shape 866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867" name="Shape 867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blockchain strategy</a:t>
            </a:r>
          </a:p>
        </p:txBody>
      </p:sp>
      <p:sp>
        <p:nvSpPr>
          <p:cNvPr id="868" name="Shape 868"/>
          <p:cNvSpPr/>
          <p:nvPr/>
        </p:nvSpPr>
        <p:spPr>
          <a:xfrm>
            <a:off x="1536592" y="5321699"/>
            <a:ext cx="9245870" cy="427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Public vs private blockchains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Blockchain consultants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Strategic positioning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871" name="Shape 871"/>
          <p:cNvSpPr/>
          <p:nvPr/>
        </p:nvSpPr>
        <p:spPr>
          <a:xfrm>
            <a:off x="2486805" y="3601933"/>
            <a:ext cx="19410390" cy="72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Public blockchains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source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Higher hashing power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Usually associated with a currency of value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Private blockchains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Proprietary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Some aren’t even blockchains, just distributed ledgers (eg. Hyperledger)</a:t>
            </a:r>
          </a:p>
        </p:txBody>
      </p:sp>
      <p:sp>
        <p:nvSpPr>
          <p:cNvPr id="872" name="Shape 872"/>
          <p:cNvSpPr>
            <a:spLocks noGrp="1"/>
          </p:cNvSpPr>
          <p:nvPr>
            <p:ph type="title"/>
          </p:nvPr>
        </p:nvSpPr>
        <p:spPr>
          <a:xfrm>
            <a:off x="4107793" y="663922"/>
            <a:ext cx="16168414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Public vs private blockchains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1" build="p" bldLvl="5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5" name="Shape 875"/>
          <p:cNvSpPr/>
          <p:nvPr/>
        </p:nvSpPr>
        <p:spPr>
          <a:xfrm>
            <a:off x="0" y="0"/>
            <a:ext cx="21085217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6" name="Shape 876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Future Direction</a:t>
            </a:r>
          </a:p>
        </p:txBody>
      </p:sp>
      <p:sp>
        <p:nvSpPr>
          <p:cNvPr id="877" name="Shape 877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blockchain strategy</a:t>
            </a:r>
          </a:p>
        </p:txBody>
      </p:sp>
      <p:sp>
        <p:nvSpPr>
          <p:cNvPr id="879" name="Shape 879"/>
          <p:cNvSpPr/>
          <p:nvPr/>
        </p:nvSpPr>
        <p:spPr>
          <a:xfrm>
            <a:off x="1536592" y="5321699"/>
            <a:ext cx="9245870" cy="427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Public vs private blockchains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Blockchain consultants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Strategic positioning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sldNum" sz="quarter" idx="2"/>
          </p:nvPr>
        </p:nvSpPr>
        <p:spPr>
          <a:xfrm>
            <a:off x="23339956" y="12528271"/>
            <a:ext cx="347067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6618147" y="727872"/>
            <a:ext cx="11147705" cy="2156930"/>
          </a:xfrm>
          <a:prstGeom prst="rect">
            <a:avLst/>
          </a:prstGeom>
        </p:spPr>
        <p:txBody>
          <a:bodyPr lIns="215999" tIns="215999" rIns="215999" bIns="215999">
            <a:normAutofit fontScale="90000"/>
          </a:bodyPr>
          <a:lstStyle>
            <a:lvl1pPr algn="ctr" defTabSz="493776">
              <a:defRPr sz="10800" spc="-490"/>
            </a:lvl1pPr>
          </a:lstStyle>
          <a:p>
            <a:r>
              <a:t>Distributed Ledgers</a:t>
            </a:r>
          </a:p>
        </p:txBody>
      </p:sp>
      <p:sp>
        <p:nvSpPr>
          <p:cNvPr id="257" name="Shape 257"/>
          <p:cNvSpPr/>
          <p:nvPr/>
        </p:nvSpPr>
        <p:spPr>
          <a:xfrm>
            <a:off x="1081134" y="3566159"/>
            <a:ext cx="22027372" cy="836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000125" lvl="1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There have been other good algorithms that have been used for distributed consensus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Paxos, PBFT</a:t>
            </a:r>
          </a:p>
          <a:p>
            <a:pPr marL="1000125" lvl="1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However, besides distributed consensus, blockchains also: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Scale</a:t>
            </a:r>
            <a:r>
              <a:t> relatively better than existing consensus algorithms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Compensate</a:t>
            </a:r>
            <a:r>
              <a:t> for the costs of verifying and generating consensus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Disincentivise</a:t>
            </a:r>
            <a:r>
              <a:t> attacks</a:t>
            </a:r>
          </a:p>
          <a:p>
            <a:pPr algn="l" defTabSz="1828800">
              <a:lnSpc>
                <a:spcPct val="150000"/>
              </a:lnSpc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1000125" lvl="1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Blockchains work in practice, not theory.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1" build="p" bldLvl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882" name="Shape 882"/>
          <p:cNvSpPr/>
          <p:nvPr/>
        </p:nvSpPr>
        <p:spPr>
          <a:xfrm>
            <a:off x="2486805" y="3601933"/>
            <a:ext cx="19410390" cy="942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Blockchain technology is still nascent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New developments every day; several theoretical topics discussed here are whitepapers and have not made it to peer-reviewed scientific journals.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Unpredictable nature means that consultants cannot give you a clear guideline on what needs to be done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Their primary goal is to help you to develop a blockchain strategy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Allow room for exploration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Minimise risks</a:t>
            </a:r>
          </a:p>
        </p:txBody>
      </p:sp>
      <p:sp>
        <p:nvSpPr>
          <p:cNvPr id="883" name="Shape 883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Blockchain consultants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2" grpId="1" build="p" bldLvl="5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886" name="Shape 886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Blockchain consultants</a:t>
            </a:r>
          </a:p>
        </p:txBody>
      </p:sp>
      <p:pic>
        <p:nvPicPr>
          <p:cNvPr id="887" name="Screen Shot 2017-01-06 at 12.48.48 P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653087" y="2318918"/>
            <a:ext cx="13077824" cy="11471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1050" y="2499"/>
                </a:moveTo>
                <a:cubicBezTo>
                  <a:pt x="11298" y="2501"/>
                  <a:pt x="11484" y="2534"/>
                  <a:pt x="11688" y="2607"/>
                </a:cubicBezTo>
                <a:cubicBezTo>
                  <a:pt x="12321" y="2834"/>
                  <a:pt x="12331" y="3037"/>
                  <a:pt x="11709" y="3032"/>
                </a:cubicBezTo>
                <a:cubicBezTo>
                  <a:pt x="11521" y="3030"/>
                  <a:pt x="11333" y="3064"/>
                  <a:pt x="11289" y="3105"/>
                </a:cubicBezTo>
                <a:cubicBezTo>
                  <a:pt x="11236" y="3155"/>
                  <a:pt x="11195" y="3153"/>
                  <a:pt x="11166" y="3100"/>
                </a:cubicBezTo>
                <a:cubicBezTo>
                  <a:pt x="11114" y="3004"/>
                  <a:pt x="10733" y="2993"/>
                  <a:pt x="10733" y="3088"/>
                </a:cubicBezTo>
                <a:cubicBezTo>
                  <a:pt x="10733" y="3125"/>
                  <a:pt x="10782" y="3176"/>
                  <a:pt x="10842" y="3202"/>
                </a:cubicBezTo>
                <a:cubicBezTo>
                  <a:pt x="10942" y="3246"/>
                  <a:pt x="10942" y="3260"/>
                  <a:pt x="10842" y="3387"/>
                </a:cubicBezTo>
                <a:cubicBezTo>
                  <a:pt x="10782" y="3462"/>
                  <a:pt x="10733" y="3546"/>
                  <a:pt x="10733" y="3574"/>
                </a:cubicBezTo>
                <a:cubicBezTo>
                  <a:pt x="10733" y="3659"/>
                  <a:pt x="11120" y="3630"/>
                  <a:pt x="11168" y="3542"/>
                </a:cubicBezTo>
                <a:cubicBezTo>
                  <a:pt x="11200" y="3483"/>
                  <a:pt x="11233" y="3483"/>
                  <a:pt x="11284" y="3542"/>
                </a:cubicBezTo>
                <a:cubicBezTo>
                  <a:pt x="11400" y="3673"/>
                  <a:pt x="11708" y="3642"/>
                  <a:pt x="11759" y="3493"/>
                </a:cubicBezTo>
                <a:cubicBezTo>
                  <a:pt x="11799" y="3375"/>
                  <a:pt x="11811" y="3374"/>
                  <a:pt x="11881" y="3478"/>
                </a:cubicBezTo>
                <a:cubicBezTo>
                  <a:pt x="11976" y="3620"/>
                  <a:pt x="12457" y="3672"/>
                  <a:pt x="12457" y="3539"/>
                </a:cubicBezTo>
                <a:cubicBezTo>
                  <a:pt x="12457" y="3489"/>
                  <a:pt x="12410" y="3390"/>
                  <a:pt x="12355" y="3320"/>
                </a:cubicBezTo>
                <a:cubicBezTo>
                  <a:pt x="12268" y="3211"/>
                  <a:pt x="12267" y="3182"/>
                  <a:pt x="12348" y="3105"/>
                </a:cubicBezTo>
                <a:cubicBezTo>
                  <a:pt x="12486" y="2974"/>
                  <a:pt x="12819" y="3450"/>
                  <a:pt x="13292" y="4461"/>
                </a:cubicBezTo>
                <a:cubicBezTo>
                  <a:pt x="13632" y="5188"/>
                  <a:pt x="14476" y="6559"/>
                  <a:pt x="15105" y="7402"/>
                </a:cubicBezTo>
                <a:lnTo>
                  <a:pt x="15303" y="7667"/>
                </a:lnTo>
                <a:lnTo>
                  <a:pt x="15307" y="11140"/>
                </a:lnTo>
                <a:lnTo>
                  <a:pt x="15311" y="14614"/>
                </a:lnTo>
                <a:lnTo>
                  <a:pt x="13635" y="14614"/>
                </a:lnTo>
                <a:lnTo>
                  <a:pt x="11960" y="14614"/>
                </a:lnTo>
                <a:lnTo>
                  <a:pt x="11942" y="9309"/>
                </a:lnTo>
                <a:lnTo>
                  <a:pt x="11926" y="4003"/>
                </a:lnTo>
                <a:lnTo>
                  <a:pt x="11596" y="4003"/>
                </a:lnTo>
                <a:lnTo>
                  <a:pt x="11264" y="4003"/>
                </a:lnTo>
                <a:lnTo>
                  <a:pt x="11248" y="9309"/>
                </a:lnTo>
                <a:lnTo>
                  <a:pt x="11231" y="14614"/>
                </a:lnTo>
                <a:lnTo>
                  <a:pt x="9541" y="14614"/>
                </a:lnTo>
                <a:lnTo>
                  <a:pt x="7852" y="14614"/>
                </a:lnTo>
                <a:lnTo>
                  <a:pt x="7834" y="12405"/>
                </a:lnTo>
                <a:lnTo>
                  <a:pt x="7816" y="10196"/>
                </a:lnTo>
                <a:lnTo>
                  <a:pt x="7488" y="10196"/>
                </a:lnTo>
                <a:lnTo>
                  <a:pt x="7157" y="10196"/>
                </a:lnTo>
                <a:lnTo>
                  <a:pt x="7140" y="12405"/>
                </a:lnTo>
                <a:lnTo>
                  <a:pt x="7123" y="14614"/>
                </a:lnTo>
                <a:lnTo>
                  <a:pt x="5494" y="14634"/>
                </a:lnTo>
                <a:cubicBezTo>
                  <a:pt x="4599" y="14645"/>
                  <a:pt x="3846" y="14631"/>
                  <a:pt x="3822" y="14603"/>
                </a:cubicBezTo>
                <a:cubicBezTo>
                  <a:pt x="3797" y="14575"/>
                  <a:pt x="3776" y="13663"/>
                  <a:pt x="3776" y="12578"/>
                </a:cubicBezTo>
                <a:lnTo>
                  <a:pt x="3776" y="10603"/>
                </a:lnTo>
                <a:lnTo>
                  <a:pt x="4191" y="10271"/>
                </a:lnTo>
                <a:cubicBezTo>
                  <a:pt x="4800" y="9782"/>
                  <a:pt x="5710" y="8750"/>
                  <a:pt x="6222" y="7971"/>
                </a:cubicBezTo>
                <a:cubicBezTo>
                  <a:pt x="6901" y="6937"/>
                  <a:pt x="7735" y="5568"/>
                  <a:pt x="8240" y="4662"/>
                </a:cubicBezTo>
                <a:cubicBezTo>
                  <a:pt x="9077" y="3158"/>
                  <a:pt x="9770" y="2571"/>
                  <a:pt x="10778" y="2508"/>
                </a:cubicBezTo>
                <a:cubicBezTo>
                  <a:pt x="10878" y="2502"/>
                  <a:pt x="10967" y="2498"/>
                  <a:pt x="11050" y="2499"/>
                </a:cubicBezTo>
                <a:close/>
                <a:moveTo>
                  <a:pt x="16091" y="8654"/>
                </a:moveTo>
                <a:cubicBezTo>
                  <a:pt x="16122" y="8632"/>
                  <a:pt x="16234" y="8720"/>
                  <a:pt x="16340" y="8848"/>
                </a:cubicBezTo>
                <a:cubicBezTo>
                  <a:pt x="16727" y="9315"/>
                  <a:pt x="18082" y="10561"/>
                  <a:pt x="18740" y="11056"/>
                </a:cubicBezTo>
                <a:lnTo>
                  <a:pt x="19417" y="11564"/>
                </a:lnTo>
                <a:lnTo>
                  <a:pt x="19399" y="13089"/>
                </a:lnTo>
                <a:lnTo>
                  <a:pt x="19380" y="14614"/>
                </a:lnTo>
                <a:lnTo>
                  <a:pt x="17752" y="14634"/>
                </a:lnTo>
                <a:cubicBezTo>
                  <a:pt x="16857" y="14645"/>
                  <a:pt x="16104" y="14631"/>
                  <a:pt x="16079" y="14603"/>
                </a:cubicBezTo>
                <a:cubicBezTo>
                  <a:pt x="16013" y="14528"/>
                  <a:pt x="16025" y="8701"/>
                  <a:pt x="16091" y="8654"/>
                </a:cubicBezTo>
                <a:close/>
                <a:moveTo>
                  <a:pt x="8142" y="9225"/>
                </a:moveTo>
                <a:cubicBezTo>
                  <a:pt x="8134" y="9214"/>
                  <a:pt x="8110" y="9232"/>
                  <a:pt x="8065" y="9274"/>
                </a:cubicBezTo>
                <a:cubicBezTo>
                  <a:pt x="8004" y="9332"/>
                  <a:pt x="7947" y="9343"/>
                  <a:pt x="7924" y="9301"/>
                </a:cubicBezTo>
                <a:cubicBezTo>
                  <a:pt x="7873" y="9208"/>
                  <a:pt x="6833" y="9214"/>
                  <a:pt x="6782" y="9308"/>
                </a:cubicBezTo>
                <a:cubicBezTo>
                  <a:pt x="6760" y="9347"/>
                  <a:pt x="6777" y="9415"/>
                  <a:pt x="6817" y="9462"/>
                </a:cubicBezTo>
                <a:cubicBezTo>
                  <a:pt x="6858" y="9508"/>
                  <a:pt x="6891" y="9606"/>
                  <a:pt x="6891" y="9678"/>
                </a:cubicBezTo>
                <a:cubicBezTo>
                  <a:pt x="6891" y="9774"/>
                  <a:pt x="6943" y="9806"/>
                  <a:pt x="7091" y="9802"/>
                </a:cubicBezTo>
                <a:cubicBezTo>
                  <a:pt x="7200" y="9798"/>
                  <a:pt x="7305" y="9813"/>
                  <a:pt x="7323" y="9833"/>
                </a:cubicBezTo>
                <a:cubicBezTo>
                  <a:pt x="7341" y="9853"/>
                  <a:pt x="7488" y="9846"/>
                  <a:pt x="7650" y="9818"/>
                </a:cubicBezTo>
                <a:cubicBezTo>
                  <a:pt x="7813" y="9790"/>
                  <a:pt x="7981" y="9792"/>
                  <a:pt x="8025" y="9823"/>
                </a:cubicBezTo>
                <a:cubicBezTo>
                  <a:pt x="8130" y="9897"/>
                  <a:pt x="8282" y="9828"/>
                  <a:pt x="8282" y="9705"/>
                </a:cubicBezTo>
                <a:cubicBezTo>
                  <a:pt x="8282" y="9652"/>
                  <a:pt x="8236" y="9587"/>
                  <a:pt x="8179" y="9562"/>
                </a:cubicBezTo>
                <a:cubicBezTo>
                  <a:pt x="8105" y="9530"/>
                  <a:pt x="8088" y="9468"/>
                  <a:pt x="8122" y="9347"/>
                </a:cubicBezTo>
                <a:cubicBezTo>
                  <a:pt x="8142" y="9274"/>
                  <a:pt x="8150" y="9235"/>
                  <a:pt x="8142" y="922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88" name="Shape 888"/>
          <p:cNvSpPr/>
          <p:nvPr/>
        </p:nvSpPr>
        <p:spPr>
          <a:xfrm>
            <a:off x="9187336" y="13314995"/>
            <a:ext cx="17681822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000"/>
            </a:lvl1pPr>
          </a:lstStyle>
          <a:p>
            <a:r>
              <a:t>Source: Accenture - Block Chain Technology: How Banks are Building a Real-Time Global Network, Oct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0" y="0"/>
            <a:ext cx="21076939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92" name="Shape 892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Future Direction</a:t>
            </a:r>
          </a:p>
        </p:txBody>
      </p:sp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blockchain strategy</a:t>
            </a:r>
          </a:p>
        </p:txBody>
      </p:sp>
      <p:sp>
        <p:nvSpPr>
          <p:cNvPr id="895" name="Shape 895"/>
          <p:cNvSpPr/>
          <p:nvPr/>
        </p:nvSpPr>
        <p:spPr>
          <a:xfrm>
            <a:off x="1536592" y="5321699"/>
            <a:ext cx="9245870" cy="427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Public vs private blockchains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Blockchain consultants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Strategic positioning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2486805" y="3601933"/>
            <a:ext cx="19410390" cy="836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Although it’s not possible to make perfect predictions, we can still get an edge over the competition.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Position yourself relatively better than peers to take advantage of improvements in blockchain technology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Acquire clients that rely on blockchain services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Keep up to date with government regulations about cryptocurrency for Singapore as well as for trading partners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Joining a consortium</a:t>
            </a:r>
          </a:p>
        </p:txBody>
      </p:sp>
      <p:sp>
        <p:nvSpPr>
          <p:cNvPr id="899" name="Shape 899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Strategic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" grpId="1" build="p" bldLvl="5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902" name="Shape 902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Strategic positioning</a:t>
            </a:r>
          </a:p>
        </p:txBody>
      </p:sp>
      <p:pic>
        <p:nvPicPr>
          <p:cNvPr id="903" name="Screen Shot 2017-01-06 at 2.06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7458" y="2866447"/>
            <a:ext cx="14169084" cy="10402951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Shape 904"/>
          <p:cNvSpPr/>
          <p:nvPr/>
        </p:nvSpPr>
        <p:spPr>
          <a:xfrm>
            <a:off x="9187336" y="13314995"/>
            <a:ext cx="17681822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000"/>
            </a:lvl1pPr>
          </a:lstStyle>
          <a:p>
            <a:r>
              <a:t>Source: Accenture - Block Chain Technology: How Banks are Building a Real-Time Global Network, Oct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Strategic positioning</a:t>
            </a:r>
          </a:p>
        </p:txBody>
      </p:sp>
      <p:pic>
        <p:nvPicPr>
          <p:cNvPr id="908" name="Screen Shot 2017-01-06 at 2.06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7813" y="2566096"/>
            <a:ext cx="14048374" cy="10968250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Shape 909"/>
          <p:cNvSpPr/>
          <p:nvPr/>
        </p:nvSpPr>
        <p:spPr>
          <a:xfrm>
            <a:off x="9187336" y="13314995"/>
            <a:ext cx="17681822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000"/>
            </a:lvl1pPr>
          </a:lstStyle>
          <a:p>
            <a:r>
              <a:t>Source: Accenture - Block Chain Technology: How Banks are Building a Real-Time Global Network, Oct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0" y="0"/>
            <a:ext cx="21085682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13" name="Shape 913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12919602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Future Direction</a:t>
            </a:r>
          </a:p>
        </p:txBody>
      </p:sp>
      <p:sp>
        <p:nvSpPr>
          <p:cNvPr id="914" name="Shape 914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blockchain strategy</a:t>
            </a:r>
          </a:p>
        </p:txBody>
      </p:sp>
      <p:sp>
        <p:nvSpPr>
          <p:cNvPr id="916" name="Shape 916"/>
          <p:cNvSpPr/>
          <p:nvPr/>
        </p:nvSpPr>
        <p:spPr>
          <a:xfrm>
            <a:off x="1536592" y="5321699"/>
            <a:ext cx="9245870" cy="427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Public vs private blockchains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Blockchain consultants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Strategic positioning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2486805" y="3601933"/>
            <a:ext cx="19410390" cy="409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Cryptocurrencies and blockchains are very new technologies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Like all new technologies, they are uncertain and potentially disruptive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Over the next few years, we are likely to see more global standards being adopted as regulatory frameworks start to catch up</a:t>
            </a:r>
          </a:p>
        </p:txBody>
      </p:sp>
      <p:sp>
        <p:nvSpPr>
          <p:cNvPr id="920" name="Shape 920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" grpId="1" build="p" bldLvl="5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2486805" y="3601933"/>
            <a:ext cx="19410390" cy="942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 b="1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My own opinions: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Public blockchains are more likely to dominate over private ones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Tiered protocol layers are likely to emerge, with increased adoption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Blockchain and cryptocurrencies are still undergoing rapid development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Makes more sense to build up expertise and prepare for opportunities than to invest in building your own blockchain solution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Key players are </a:t>
            </a:r>
            <a:r>
              <a:rPr b="1"/>
              <a:t>governments</a:t>
            </a:r>
            <a:r>
              <a:t>, </a:t>
            </a:r>
            <a:r>
              <a:rPr b="1"/>
              <a:t>miners</a:t>
            </a:r>
            <a:r>
              <a:t>, and </a:t>
            </a:r>
            <a:r>
              <a:rPr b="1"/>
              <a:t>protocol developers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they do will shape the future direction of blockchains and cryptocurrencies</a:t>
            </a:r>
          </a:p>
        </p:txBody>
      </p:sp>
      <p:sp>
        <p:nvSpPr>
          <p:cNvPr id="924" name="Shape 924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" grpId="1" build="p" bldLvl="5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0" y="-15635"/>
            <a:ext cx="24384000" cy="13706236"/>
          </a:xfrm>
          <a:prstGeom prst="rect">
            <a:avLst/>
          </a:prstGeom>
          <a:solidFill>
            <a:srgbClr val="272B31">
              <a:alpha val="6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28" name="Shape 9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719072">
              <a:defRPr sz="11280" spc="-376">
                <a:solidFill>
                  <a:srgbClr val="FFFFFF"/>
                </a:solidFill>
              </a:defRPr>
            </a:pPr>
            <a:r>
              <a:t>Q</a:t>
            </a:r>
            <a:r>
              <a:rPr sz="8460" spc="-282"/>
              <a:t>&amp;</a:t>
            </a:r>
            <a:r>
              <a:t>A</a:t>
            </a:r>
          </a:p>
        </p:txBody>
      </p:sp>
      <p:sp>
        <p:nvSpPr>
          <p:cNvPr id="929" name="Shape 929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sldNum" sz="quarter" idx="2"/>
          </p:nvPr>
        </p:nvSpPr>
        <p:spPr>
          <a:xfrm>
            <a:off x="23339956" y="12528271"/>
            <a:ext cx="347067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6618147" y="727872"/>
            <a:ext cx="11147705" cy="2156930"/>
          </a:xfrm>
          <a:prstGeom prst="rect">
            <a:avLst/>
          </a:prstGeom>
        </p:spPr>
        <p:txBody>
          <a:bodyPr lIns="215999" tIns="215999" rIns="215999" bIns="215999">
            <a:normAutofit fontScale="90000"/>
          </a:bodyPr>
          <a:lstStyle>
            <a:lvl1pPr algn="ctr" defTabSz="493776">
              <a:defRPr sz="10800" spc="-490"/>
            </a:lvl1pPr>
          </a:lstStyle>
          <a:p>
            <a:r>
              <a:t>Distributed Ledgers</a:t>
            </a:r>
          </a:p>
        </p:txBody>
      </p:sp>
      <p:sp>
        <p:nvSpPr>
          <p:cNvPr id="261" name="Shape 261"/>
          <p:cNvSpPr/>
          <p:nvPr/>
        </p:nvSpPr>
        <p:spPr>
          <a:xfrm>
            <a:off x="1578746" y="3566159"/>
            <a:ext cx="21226508" cy="622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000125" lvl="1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are distributed ledgers different from traditional database systems?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is completely replicated across </a:t>
            </a:r>
            <a:r>
              <a:rPr u="sng"/>
              <a:t>all</a:t>
            </a:r>
            <a:r>
              <a:t> nodes (high redundancy)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Since nodes are untrusted, all data needs to be </a:t>
            </a:r>
            <a:r>
              <a:rPr u="sng"/>
              <a:t>independently verified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However, the verification process is rather fast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Currently around </a:t>
            </a:r>
            <a:r>
              <a:rPr b="1"/>
              <a:t>50ms/block</a:t>
            </a:r>
            <a:r>
              <a:t> for the fastest nodes, soon to be ~</a:t>
            </a:r>
            <a:r>
              <a:rPr b="1"/>
              <a:t>10ms </a:t>
            </a:r>
            <a:r>
              <a:t>(bitcoin)</a:t>
            </a:r>
            <a:endParaRPr b="1"/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Current blockchain size is 97GB, usually takes more than 1 day to sync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1" build="p" bldLvl="5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0" y="-15635"/>
            <a:ext cx="24384000" cy="13706236"/>
          </a:xfrm>
          <a:prstGeom prst="rect">
            <a:avLst/>
          </a:prstGeom>
          <a:solidFill>
            <a:srgbClr val="272B31">
              <a:alpha val="6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3" name="Shape 9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19072">
              <a:defRPr sz="11280" spc="-376">
                <a:solidFill>
                  <a:srgbClr val="FFFFFF"/>
                </a:solidFill>
              </a:defRPr>
            </a:lvl1pPr>
          </a:lstStyle>
          <a:p>
            <a:r>
              <a:t>Hashing</a:t>
            </a:r>
          </a:p>
        </p:txBody>
      </p:sp>
      <p:sp>
        <p:nvSpPr>
          <p:cNvPr id="934" name="Shape 934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2486805" y="3601933"/>
            <a:ext cx="19410390" cy="72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Gettysburg Address: “</a:t>
            </a:r>
            <a:r>
              <a:rPr i="1"/>
              <a:t>Four score and seven years ago …</a:t>
            </a:r>
            <a:r>
              <a:t>” (272 words) 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MD5 hash =&gt; </a:t>
            </a:r>
            <a:r>
              <a:rPr i="1"/>
              <a:t>aa211716deaeb31a39957980c1cffb8b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SHA1 hash =&gt; </a:t>
            </a:r>
            <a:r>
              <a:rPr i="1"/>
              <a:t>6046db27576c8101cf680a631ae0b6229a979066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Converts some input into a random output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This random output is always the same, for any given input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output is always of a fixed length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You cannot recover the original text from the hash</a:t>
            </a:r>
          </a:p>
        </p:txBody>
      </p:sp>
      <p:sp>
        <p:nvSpPr>
          <p:cNvPr id="938" name="Shape 938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Hashing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7" grpId="1" build="p" bldLvl="5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41" name="Shape 941"/>
          <p:cNvSpPr/>
          <p:nvPr/>
        </p:nvSpPr>
        <p:spPr>
          <a:xfrm>
            <a:off x="0" y="-15635"/>
            <a:ext cx="24384000" cy="13706236"/>
          </a:xfrm>
          <a:prstGeom prst="rect">
            <a:avLst/>
          </a:prstGeom>
          <a:solidFill>
            <a:srgbClr val="272B31">
              <a:alpha val="6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42" name="Shape 9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19072">
              <a:defRPr sz="11280" spc="-376">
                <a:solidFill>
                  <a:srgbClr val="FFFFFF"/>
                </a:solidFill>
              </a:defRPr>
            </a:lvl1pPr>
          </a:lstStyle>
          <a:p>
            <a:r>
              <a:t>Public Key Cryptography</a:t>
            </a:r>
          </a:p>
        </p:txBody>
      </p:sp>
      <p:sp>
        <p:nvSpPr>
          <p:cNvPr id="943" name="Shape 943"/>
          <p:cNvSpPr>
            <a:spLocks noGrp="1"/>
          </p:cNvSpPr>
          <p:nvPr>
            <p:ph type="sldNum" sz="quarter" idx="2"/>
          </p:nvPr>
        </p:nvSpPr>
        <p:spPr>
          <a:xfrm>
            <a:off x="23188471" y="12528271"/>
            <a:ext cx="498552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2486805" y="3601933"/>
            <a:ext cx="19410390" cy="796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Imagine a box with two keys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private key that can only from A =&gt; B =&gt; C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public key that can only turn from C =&gt; B =&gt; A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Encrypted messages</a:t>
            </a:r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Digital Signature</a:t>
            </a:r>
          </a:p>
          <a:p>
            <a:pPr algn="l" defTabSz="1828800">
              <a:lnSpc>
                <a:spcPct val="150000"/>
              </a:lnSpc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l" defTabSz="1828800">
              <a:lnSpc>
                <a:spcPct val="150000"/>
              </a:lnSpc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l" defTabSz="1828800">
              <a:lnSpc>
                <a:spcPct val="150000"/>
              </a:lnSpc>
              <a:defRPr sz="20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Source: </a:t>
            </a:r>
            <a:r>
              <a:rPr u="sng">
                <a:hlinkClick r:id="rId2"/>
              </a:rPr>
              <a:t>https://medium.com/@vrypan/explaining-public-key-cryptography-to-non-geeks-f0994b3c2d5#.519i0cwhw</a:t>
            </a:r>
          </a:p>
        </p:txBody>
      </p:sp>
      <p:sp>
        <p:nvSpPr>
          <p:cNvPr id="947" name="Shape 947"/>
          <p:cNvSpPr>
            <a:spLocks noGrp="1"/>
          </p:cNvSpPr>
          <p:nvPr>
            <p:ph type="title"/>
          </p:nvPr>
        </p:nvSpPr>
        <p:spPr>
          <a:xfrm>
            <a:off x="4440006" y="663922"/>
            <a:ext cx="15503987" cy="2156929"/>
          </a:xfrm>
          <a:prstGeom prst="rect">
            <a:avLst/>
          </a:prstGeom>
        </p:spPr>
        <p:txBody>
          <a:bodyPr lIns="215999" tIns="215999" rIns="215999" bIns="215999"/>
          <a:lstStyle>
            <a:lvl1pPr algn="ctr" defTabSz="493776">
              <a:defRPr sz="10800" spc="-490"/>
            </a:lvl1pPr>
          </a:lstStyle>
          <a:p>
            <a:r>
              <a:t>Public Key Cryptography</a:t>
            </a:r>
          </a:p>
        </p:txBody>
      </p:sp>
      <p:pic>
        <p:nvPicPr>
          <p:cNvPr id="94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0702" y="3245091"/>
            <a:ext cx="6775406" cy="6250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C8696"/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0" y="0"/>
            <a:ext cx="12443847" cy="13716000"/>
          </a:xfrm>
          <a:prstGeom prst="rect">
            <a:avLst/>
          </a:prstGeom>
          <a:solidFill>
            <a:srgbClr val="343941">
              <a:alpha val="80000"/>
            </a:srgbClr>
          </a:solidFill>
          <a:ln w="12700">
            <a:miter lim="400000"/>
            <a:tailEnd type="triangle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xfrm>
            <a:off x="1454782" y="1159672"/>
            <a:ext cx="9409491" cy="2156930"/>
          </a:xfrm>
          <a:prstGeom prst="rect">
            <a:avLst/>
          </a:prstGeom>
        </p:spPr>
        <p:txBody>
          <a:bodyPr lIns="215999" tIns="215999" rIns="215999" bIns="215999"/>
          <a:lstStyle>
            <a:lvl1pPr>
              <a:defRPr sz="9000" spc="-333">
                <a:solidFill>
                  <a:srgbClr val="FFFFFF"/>
                </a:solidFill>
              </a:defRPr>
            </a:lvl1pPr>
          </a:lstStyle>
          <a:p>
            <a:r>
              <a:t>Blockchains</a:t>
            </a:r>
          </a:p>
        </p:txBody>
      </p:sp>
      <p:sp>
        <p:nvSpPr>
          <p:cNvPr id="266" name="Shape 266"/>
          <p:cNvSpPr>
            <a:spLocks noGrp="1"/>
          </p:cNvSpPr>
          <p:nvPr>
            <p:ph type="sldNum" sz="quarter" idx="2"/>
          </p:nvPr>
        </p:nvSpPr>
        <p:spPr>
          <a:xfrm>
            <a:off x="23339956" y="12528271"/>
            <a:ext cx="347067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1496853" y="2710957"/>
            <a:ext cx="9409491" cy="15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5999" tIns="215999" rIns="215999" bIns="215999">
            <a:normAutofit/>
          </a:bodyPr>
          <a:lstStyle>
            <a:lvl1pPr algn="l" defTabSz="1828800">
              <a:lnSpc>
                <a:spcPct val="90000"/>
              </a:lnSpc>
              <a:defRPr spc="-1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technical explanation</a:t>
            </a:r>
          </a:p>
        </p:txBody>
      </p:sp>
      <p:sp>
        <p:nvSpPr>
          <p:cNvPr id="268" name="Shape 268"/>
          <p:cNvSpPr/>
          <p:nvPr/>
        </p:nvSpPr>
        <p:spPr>
          <a:xfrm>
            <a:off x="1536592" y="5321699"/>
            <a:ext cx="9245870" cy="544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61979" indent="-761979" algn="l" defTabSz="1828800">
              <a:buClr>
                <a:srgbClr val="FFFFFF"/>
              </a:buClr>
              <a:buSzPct val="100000"/>
              <a:buAutoNum type="arabicPeriod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Distributed ledger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2"/>
              <a:defRPr sz="3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Transaction structure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3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Blockchain structure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4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Nodes</a:t>
            </a:r>
          </a:p>
          <a:p>
            <a:pPr algn="l" defTabSz="1828800"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761979" indent="-761979" algn="l" defTabSz="1828800">
              <a:buClr>
                <a:srgbClr val="FFFFFF"/>
              </a:buClr>
              <a:buSzPct val="100000"/>
              <a:buAutoNum type="arabicPeriod" startAt="5"/>
              <a:defRPr sz="3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sldNum" sz="quarter" idx="2"/>
          </p:nvPr>
        </p:nvSpPr>
        <p:spPr>
          <a:xfrm>
            <a:off x="23339956" y="12528271"/>
            <a:ext cx="347067" cy="576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2486805" y="3566159"/>
            <a:ext cx="19410390" cy="622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transaction is a record  that contains </a:t>
            </a:r>
            <a:r>
              <a:rPr b="1"/>
              <a:t>inputs</a:t>
            </a:r>
            <a:r>
              <a:t> and </a:t>
            </a:r>
            <a:r>
              <a:rPr b="1"/>
              <a:t>outputs</a:t>
            </a:r>
          </a:p>
          <a:p>
            <a:pPr marL="1889125" lvl="3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 input has to reference a </a:t>
            </a:r>
            <a:r>
              <a:rPr u="sng"/>
              <a:t>previous transaction’s output</a:t>
            </a:r>
          </a:p>
          <a:p>
            <a:pPr marL="2333625" lvl="4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order to do this successfully, the correct key has to be provided</a:t>
            </a:r>
          </a:p>
          <a:p>
            <a:pPr algn="l" defTabSz="1828800">
              <a:lnSpc>
                <a:spcPct val="150000"/>
              </a:lnSpc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1444625" lvl="2" indent="-555625" algn="l" defTabSz="1828800">
              <a:lnSpc>
                <a:spcPct val="150000"/>
              </a:lnSpc>
              <a:buSzPct val="75000"/>
              <a:buChar char="•"/>
              <a:defRPr sz="4500">
                <a:solidFill>
                  <a:srgbClr val="34394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Exception: the very first transaction in a block has no inputs and simply generates a set number of bitcoins for the miner (i.e. miner’s reward)</a:t>
            </a:r>
          </a:p>
        </p:txBody>
      </p:sp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xfrm>
            <a:off x="6159013" y="753272"/>
            <a:ext cx="12065974" cy="2156930"/>
          </a:xfrm>
          <a:prstGeom prst="rect">
            <a:avLst/>
          </a:prstGeom>
        </p:spPr>
        <p:txBody>
          <a:bodyPr lIns="215999" tIns="215999" rIns="215999" bIns="215999">
            <a:normAutofit fontScale="90000"/>
          </a:bodyPr>
          <a:lstStyle>
            <a:lvl1pPr algn="ctr" defTabSz="484631">
              <a:defRPr sz="10599" spc="-481"/>
            </a:lvl1pPr>
          </a:lstStyle>
          <a:p>
            <a:r>
              <a:t>Transaction structure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1" build="p" bldLvl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2668</Words>
  <Application>Microsoft Macintosh PowerPoint</Application>
  <PresentationFormat>Custom</PresentationFormat>
  <Paragraphs>732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Calibri</vt:lpstr>
      <vt:lpstr>Courier New</vt:lpstr>
      <vt:lpstr>Helvetica</vt:lpstr>
      <vt:lpstr>Helvetica Light</vt:lpstr>
      <vt:lpstr>Helvetica Neue</vt:lpstr>
      <vt:lpstr>Source Sans Pro</vt:lpstr>
      <vt:lpstr>Source Sans Pro Black</vt:lpstr>
      <vt:lpstr>Source Sans Pro ExtraLight</vt:lpstr>
      <vt:lpstr>Source Sans Pro Light</vt:lpstr>
      <vt:lpstr>Source Sans Pro Semibold</vt:lpstr>
      <vt:lpstr>White</vt:lpstr>
      <vt:lpstr>BLOCKCHAIN TECHNOLOGY</vt:lpstr>
      <vt:lpstr>ABOUT ME</vt:lpstr>
      <vt:lpstr>OVERVIEW</vt:lpstr>
      <vt:lpstr>Blockchains</vt:lpstr>
      <vt:lpstr>Distributed Ledgers</vt:lpstr>
      <vt:lpstr>Distributed Ledgers</vt:lpstr>
      <vt:lpstr>Distributed Ledgers</vt:lpstr>
      <vt:lpstr>Blockchains</vt:lpstr>
      <vt:lpstr>Transaction structure</vt:lpstr>
      <vt:lpstr>Transaction structure</vt:lpstr>
      <vt:lpstr>Transaction structure</vt:lpstr>
      <vt:lpstr>Transaction structure</vt:lpstr>
      <vt:lpstr>Blockchains</vt:lpstr>
      <vt:lpstr>Blockchain structure</vt:lpstr>
      <vt:lpstr>Blockchain structure</vt:lpstr>
      <vt:lpstr>Blockchain structure</vt:lpstr>
      <vt:lpstr>Blockchain structure</vt:lpstr>
      <vt:lpstr>Blockchain structure</vt:lpstr>
      <vt:lpstr>Blockchain structure</vt:lpstr>
      <vt:lpstr>Blockchain structure</vt:lpstr>
      <vt:lpstr>Blockchains</vt:lpstr>
      <vt:lpstr>Nodes</vt:lpstr>
      <vt:lpstr>Nodes</vt:lpstr>
      <vt:lpstr>Nodes</vt:lpstr>
      <vt:lpstr>Blockchains</vt:lpstr>
      <vt:lpstr>Summary</vt:lpstr>
      <vt:lpstr>Emerging Technology</vt:lpstr>
      <vt:lpstr>Smart contracts</vt:lpstr>
      <vt:lpstr>Smart contracts</vt:lpstr>
      <vt:lpstr>Smart contracts</vt:lpstr>
      <vt:lpstr>Smart contracts</vt:lpstr>
      <vt:lpstr>Emerging Technology</vt:lpstr>
      <vt:lpstr>Anonymous transactions</vt:lpstr>
      <vt:lpstr>Emerging Technology</vt:lpstr>
      <vt:lpstr>Tokens</vt:lpstr>
      <vt:lpstr>Tokens</vt:lpstr>
      <vt:lpstr>Emerging Technology</vt:lpstr>
      <vt:lpstr>Off-chain transactions</vt:lpstr>
      <vt:lpstr>Off-chain transactions</vt:lpstr>
      <vt:lpstr>Emerging Technology</vt:lpstr>
      <vt:lpstr>Sidechains</vt:lpstr>
      <vt:lpstr>Sidechains</vt:lpstr>
      <vt:lpstr>BREAK TIME</vt:lpstr>
      <vt:lpstr>Industry Trends</vt:lpstr>
      <vt:lpstr>Scalability</vt:lpstr>
      <vt:lpstr>Scalability</vt:lpstr>
      <vt:lpstr>Industry Trends</vt:lpstr>
      <vt:lpstr>Centralisation</vt:lpstr>
      <vt:lpstr>Centralisation</vt:lpstr>
      <vt:lpstr>Industry Trends</vt:lpstr>
      <vt:lpstr>Regulations</vt:lpstr>
      <vt:lpstr>Regulations</vt:lpstr>
      <vt:lpstr>Industry Trends</vt:lpstr>
      <vt:lpstr>Bitcoin vs Altcoins</vt:lpstr>
      <vt:lpstr>Industry Trends</vt:lpstr>
      <vt:lpstr>Peripheral services</vt:lpstr>
      <vt:lpstr>Future Direction</vt:lpstr>
      <vt:lpstr>Public vs private blockchains</vt:lpstr>
      <vt:lpstr>Future Direction</vt:lpstr>
      <vt:lpstr>Blockchain consultants</vt:lpstr>
      <vt:lpstr>Blockchain consultants</vt:lpstr>
      <vt:lpstr>Future Direction</vt:lpstr>
      <vt:lpstr>Strategic positioning</vt:lpstr>
      <vt:lpstr>Strategic positioning</vt:lpstr>
      <vt:lpstr>Strategic positioning</vt:lpstr>
      <vt:lpstr>Future Direction</vt:lpstr>
      <vt:lpstr>Conclusion</vt:lpstr>
      <vt:lpstr>Conclusion</vt:lpstr>
      <vt:lpstr>Q&amp;A</vt:lpstr>
      <vt:lpstr>Hashing</vt:lpstr>
      <vt:lpstr>Hashing</vt:lpstr>
      <vt:lpstr>Public Key Cryptography</vt:lpstr>
      <vt:lpstr>Public Key Cryptography</vt:lpstr>
    </vt:vector>
  </TitlesOfParts>
  <Manager/>
  <Company>Tetratorus</Company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Technology - An Overview</dc:title>
  <dc:subject/>
  <dc:creator>Leonard Tan</dc:creator>
  <cp:keywords>blockchain, cryptocurrency</cp:keywords>
  <dc:description/>
  <cp:lastModifiedBy>Tan Leonard</cp:lastModifiedBy>
  <cp:revision>6</cp:revision>
  <dcterms:modified xsi:type="dcterms:W3CDTF">2017-01-09T00:11:43Z</dcterms:modified>
  <cp:category>fintech</cp:category>
</cp:coreProperties>
</file>